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8" r:id="rId12"/>
    <p:sldId id="266" r:id="rId13"/>
    <p:sldId id="267"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66" d="100"/>
          <a:sy n="66" d="100"/>
        </p:scale>
        <p:origin x="-150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14" name="عنوان 13"/>
          <p:cNvSpPr>
            <a:spLocks noGrp="1"/>
          </p:cNvSpPr>
          <p:nvPr>
            <p:ph type="ctrTitle"/>
          </p:nvPr>
        </p:nvSpPr>
        <p:spPr>
          <a:xfrm>
            <a:off x="1432560" y="359898"/>
            <a:ext cx="7406640" cy="1472184"/>
          </a:xfrm>
        </p:spPr>
        <p:txBody>
          <a:bodyPr anchor="b"/>
          <a:lstStyle>
            <a:lvl1pPr algn="l">
              <a:defRPr/>
            </a:lvl1pPr>
            <a:extLst/>
          </a:lstStyle>
          <a:p>
            <a:r>
              <a:rPr kumimoji="0" lang="ar-SA" smtClean="0"/>
              <a:t>انقر لتحرير نمط العنوان الرئيسي</a:t>
            </a:r>
            <a:endParaRPr kumimoji="0" lang="en-US"/>
          </a:p>
        </p:txBody>
      </p:sp>
      <p:sp>
        <p:nvSpPr>
          <p:cNvPr id="22" name="عنوان فرعي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smtClean="0"/>
              <a:t>انقر لتحرير نمط العنوان الثانوي الرئيسي</a:t>
            </a:r>
            <a:endParaRPr kumimoji="0" lang="en-US"/>
          </a:p>
        </p:txBody>
      </p:sp>
      <p:sp>
        <p:nvSpPr>
          <p:cNvPr id="7" name="عنصر نائب للتاريخ 6"/>
          <p:cNvSpPr>
            <a:spLocks noGrp="1"/>
          </p:cNvSpPr>
          <p:nvPr>
            <p:ph type="dt" sz="half" idx="10"/>
          </p:nvPr>
        </p:nvSpPr>
        <p:spPr/>
        <p:txBody>
          <a:bodyPr/>
          <a:lstStyle>
            <a:extLst/>
          </a:lstStyle>
          <a:p>
            <a:fld id="{58ACF5AA-B3DA-49FA-814F-65B7B25FF789}" type="datetimeFigureOut">
              <a:rPr lang="ar-EG" smtClean="0"/>
              <a:pPr/>
              <a:t>09/08/1439</a:t>
            </a:fld>
            <a:endParaRPr lang="ar-EG"/>
          </a:p>
        </p:txBody>
      </p:sp>
      <p:sp>
        <p:nvSpPr>
          <p:cNvPr id="20" name="عنصر نائب للتذييل 19"/>
          <p:cNvSpPr>
            <a:spLocks noGrp="1"/>
          </p:cNvSpPr>
          <p:nvPr>
            <p:ph type="ftr" sz="quarter" idx="11"/>
          </p:nvPr>
        </p:nvSpPr>
        <p:spPr/>
        <p:txBody>
          <a:bodyPr/>
          <a:lstStyle>
            <a:extLst/>
          </a:lstStyle>
          <a:p>
            <a:endParaRPr lang="ar-EG"/>
          </a:p>
        </p:txBody>
      </p:sp>
      <p:sp>
        <p:nvSpPr>
          <p:cNvPr id="10" name="عنصر نائب لرقم الشريحة 9"/>
          <p:cNvSpPr>
            <a:spLocks noGrp="1"/>
          </p:cNvSpPr>
          <p:nvPr>
            <p:ph type="sldNum" sz="quarter" idx="12"/>
          </p:nvPr>
        </p:nvSpPr>
        <p:spPr/>
        <p:txBody>
          <a:bodyPr/>
          <a:lstStyle>
            <a:extLst/>
          </a:lstStyle>
          <a:p>
            <a:fld id="{64398326-03D8-472D-9D65-EA3FD27588A3}" type="slidenum">
              <a:rPr lang="ar-EG" smtClean="0"/>
              <a:pPr/>
              <a:t>‹#›</a:t>
            </a:fld>
            <a:endParaRPr lang="ar-EG"/>
          </a:p>
        </p:txBody>
      </p:sp>
      <p:sp>
        <p:nvSpPr>
          <p:cNvPr id="8" name="شكل بيضاوي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شكل بيضاوي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58ACF5AA-B3DA-49FA-814F-65B7B25FF789}" type="datetimeFigureOut">
              <a:rPr lang="ar-EG" smtClean="0"/>
              <a:pPr/>
              <a:t>09/08/1439</a:t>
            </a:fld>
            <a:endParaRPr lang="ar-EG"/>
          </a:p>
        </p:txBody>
      </p:sp>
      <p:sp>
        <p:nvSpPr>
          <p:cNvPr id="5" name="عنصر نائب للتذييل 4"/>
          <p:cNvSpPr>
            <a:spLocks noGrp="1"/>
          </p:cNvSpPr>
          <p:nvPr>
            <p:ph type="ftr" sz="quarter" idx="11"/>
          </p:nvPr>
        </p:nvSpPr>
        <p:spPr/>
        <p:txBody>
          <a:bodyPr/>
          <a:lstStyle>
            <a:extLst/>
          </a:lstStyle>
          <a:p>
            <a:endParaRPr lang="ar-EG"/>
          </a:p>
        </p:txBody>
      </p:sp>
      <p:sp>
        <p:nvSpPr>
          <p:cNvPr id="6" name="عنصر نائب لرقم الشريحة 5"/>
          <p:cNvSpPr>
            <a:spLocks noGrp="1"/>
          </p:cNvSpPr>
          <p:nvPr>
            <p:ph type="sldNum" sz="quarter" idx="12"/>
          </p:nvPr>
        </p:nvSpPr>
        <p:spPr/>
        <p:txBody>
          <a:bodyPr/>
          <a:lstStyle>
            <a:extLst/>
          </a:lstStyle>
          <a:p>
            <a:fld id="{64398326-03D8-472D-9D65-EA3FD27588A3}" type="slidenum">
              <a:rPr lang="ar-EG" smtClean="0"/>
              <a:pPr/>
              <a:t>‹#›</a:t>
            </a:fld>
            <a:endParaRPr lang="ar-E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58000" y="274639"/>
            <a:ext cx="1828800" cy="5851525"/>
          </a:xfrm>
        </p:spPr>
        <p:txBody>
          <a:bodyPr vert="eaVert"/>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1143000" y="274640"/>
            <a:ext cx="5562600" cy="5851525"/>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58ACF5AA-B3DA-49FA-814F-65B7B25FF789}" type="datetimeFigureOut">
              <a:rPr lang="ar-EG" smtClean="0"/>
              <a:pPr/>
              <a:t>09/08/1439</a:t>
            </a:fld>
            <a:endParaRPr lang="ar-EG"/>
          </a:p>
        </p:txBody>
      </p:sp>
      <p:sp>
        <p:nvSpPr>
          <p:cNvPr id="5" name="عنصر نائب للتذييل 4"/>
          <p:cNvSpPr>
            <a:spLocks noGrp="1"/>
          </p:cNvSpPr>
          <p:nvPr>
            <p:ph type="ftr" sz="quarter" idx="11"/>
          </p:nvPr>
        </p:nvSpPr>
        <p:spPr/>
        <p:txBody>
          <a:bodyPr/>
          <a:lstStyle>
            <a:extLst/>
          </a:lstStyle>
          <a:p>
            <a:endParaRPr lang="ar-EG"/>
          </a:p>
        </p:txBody>
      </p:sp>
      <p:sp>
        <p:nvSpPr>
          <p:cNvPr id="6" name="عنصر نائب لرقم الشريحة 5"/>
          <p:cNvSpPr>
            <a:spLocks noGrp="1"/>
          </p:cNvSpPr>
          <p:nvPr>
            <p:ph type="sldNum" sz="quarter" idx="12"/>
          </p:nvPr>
        </p:nvSpPr>
        <p:spPr/>
        <p:txBody>
          <a:bodyPr/>
          <a:lstStyle>
            <a:extLst/>
          </a:lstStyle>
          <a:p>
            <a:fld id="{64398326-03D8-472D-9D65-EA3FD27588A3}" type="slidenum">
              <a:rPr lang="ar-EG" smtClean="0"/>
              <a:pPr/>
              <a:t>‹#›</a:t>
            </a:fld>
            <a:endParaRPr lang="ar-EG"/>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58ACF5AA-B3DA-49FA-814F-65B7B25FF789}" type="datetimeFigureOut">
              <a:rPr lang="ar-EG" smtClean="0"/>
              <a:pPr/>
              <a:t>09/08/1439</a:t>
            </a:fld>
            <a:endParaRPr lang="ar-EG"/>
          </a:p>
        </p:txBody>
      </p:sp>
      <p:sp>
        <p:nvSpPr>
          <p:cNvPr id="5" name="عنصر نائب للتذييل 4"/>
          <p:cNvSpPr>
            <a:spLocks noGrp="1"/>
          </p:cNvSpPr>
          <p:nvPr>
            <p:ph type="ftr" sz="quarter" idx="11"/>
          </p:nvPr>
        </p:nvSpPr>
        <p:spPr/>
        <p:txBody>
          <a:bodyPr/>
          <a:lstStyle>
            <a:extLst/>
          </a:lstStyle>
          <a:p>
            <a:endParaRPr lang="ar-EG"/>
          </a:p>
        </p:txBody>
      </p:sp>
      <p:sp>
        <p:nvSpPr>
          <p:cNvPr id="6" name="عنصر نائب لرقم الشريحة 5"/>
          <p:cNvSpPr>
            <a:spLocks noGrp="1"/>
          </p:cNvSpPr>
          <p:nvPr>
            <p:ph type="sldNum" sz="quarter" idx="12"/>
          </p:nvPr>
        </p:nvSpPr>
        <p:spPr/>
        <p:txBody>
          <a:bodyPr/>
          <a:lstStyle>
            <a:extLst/>
          </a:lstStyle>
          <a:p>
            <a:fld id="{64398326-03D8-472D-9D65-EA3FD27588A3}" type="slidenum">
              <a:rPr lang="ar-EG" smtClean="0"/>
              <a:pPr/>
              <a:t>‹#›</a:t>
            </a:fld>
            <a:endParaRPr lang="ar-EG"/>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7" name="مستطيل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وان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extLst/>
          </a:lstStyle>
          <a:p>
            <a:fld id="{58ACF5AA-B3DA-49FA-814F-65B7B25FF789}" type="datetimeFigureOut">
              <a:rPr lang="ar-EG" smtClean="0"/>
              <a:pPr/>
              <a:t>09/08/1439</a:t>
            </a:fld>
            <a:endParaRPr lang="ar-EG"/>
          </a:p>
        </p:txBody>
      </p:sp>
      <p:sp>
        <p:nvSpPr>
          <p:cNvPr id="5" name="عنصر نائب للتذييل 4"/>
          <p:cNvSpPr>
            <a:spLocks noGrp="1"/>
          </p:cNvSpPr>
          <p:nvPr>
            <p:ph type="ftr" sz="quarter" idx="11"/>
          </p:nvPr>
        </p:nvSpPr>
        <p:spPr/>
        <p:txBody>
          <a:bodyPr/>
          <a:lstStyle>
            <a:extLst/>
          </a:lstStyle>
          <a:p>
            <a:endParaRPr lang="ar-EG"/>
          </a:p>
        </p:txBody>
      </p:sp>
      <p:sp>
        <p:nvSpPr>
          <p:cNvPr id="6" name="عنصر نائب لرقم الشريحة 5"/>
          <p:cNvSpPr>
            <a:spLocks noGrp="1"/>
          </p:cNvSpPr>
          <p:nvPr>
            <p:ph type="sldNum" sz="quarter" idx="12"/>
          </p:nvPr>
        </p:nvSpPr>
        <p:spPr/>
        <p:txBody>
          <a:bodyPr/>
          <a:lstStyle>
            <a:extLst/>
          </a:lstStyle>
          <a:p>
            <a:fld id="{64398326-03D8-472D-9D65-EA3FD27588A3}" type="slidenum">
              <a:rPr lang="ar-EG" smtClean="0"/>
              <a:pPr/>
              <a:t>‹#›</a:t>
            </a:fld>
            <a:endParaRPr lang="ar-EG"/>
          </a:p>
        </p:txBody>
      </p:sp>
      <p:sp>
        <p:nvSpPr>
          <p:cNvPr id="10" name="مستطيل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شكل بيضاوي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شكل بيضاوي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58ACF5AA-B3DA-49FA-814F-65B7B25FF789}" type="datetimeFigureOut">
              <a:rPr lang="ar-EG" smtClean="0"/>
              <a:pPr/>
              <a:t>09/08/1439</a:t>
            </a:fld>
            <a:endParaRPr lang="ar-EG"/>
          </a:p>
        </p:txBody>
      </p:sp>
      <p:sp>
        <p:nvSpPr>
          <p:cNvPr id="6" name="عنصر نائب للتذييل 5"/>
          <p:cNvSpPr>
            <a:spLocks noGrp="1"/>
          </p:cNvSpPr>
          <p:nvPr>
            <p:ph type="ftr" sz="quarter" idx="11"/>
          </p:nvPr>
        </p:nvSpPr>
        <p:spPr/>
        <p:txBody>
          <a:bodyPr/>
          <a:lstStyle>
            <a:extLst/>
          </a:lstStyle>
          <a:p>
            <a:endParaRPr lang="ar-EG"/>
          </a:p>
        </p:txBody>
      </p:sp>
      <p:sp>
        <p:nvSpPr>
          <p:cNvPr id="7" name="عنصر نائب لرقم الشريحة 6"/>
          <p:cNvSpPr>
            <a:spLocks noGrp="1"/>
          </p:cNvSpPr>
          <p:nvPr>
            <p:ph type="sldNum" sz="quarter" idx="12"/>
          </p:nvPr>
        </p:nvSpPr>
        <p:spPr/>
        <p:txBody>
          <a:bodyPr/>
          <a:lstStyle>
            <a:extLst/>
          </a:lstStyle>
          <a:p>
            <a:fld id="{64398326-03D8-472D-9D65-EA3FD27588A3}" type="slidenum">
              <a:rPr lang="ar-EG" smtClean="0"/>
              <a:pPr/>
              <a:t>‹#›</a:t>
            </a:fld>
            <a:endParaRPr lang="ar-EG"/>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extLst/>
          </a:lstStyle>
          <a:p>
            <a:fld id="{58ACF5AA-B3DA-49FA-814F-65B7B25FF789}" type="datetimeFigureOut">
              <a:rPr lang="ar-EG" smtClean="0"/>
              <a:pPr/>
              <a:t>09/08/1439</a:t>
            </a:fld>
            <a:endParaRPr lang="ar-EG"/>
          </a:p>
        </p:txBody>
      </p:sp>
      <p:sp>
        <p:nvSpPr>
          <p:cNvPr id="8" name="عنصر نائب للتذييل 7"/>
          <p:cNvSpPr>
            <a:spLocks noGrp="1"/>
          </p:cNvSpPr>
          <p:nvPr>
            <p:ph type="ftr" sz="quarter" idx="11"/>
          </p:nvPr>
        </p:nvSpPr>
        <p:spPr/>
        <p:txBody>
          <a:bodyPr/>
          <a:lstStyle>
            <a:extLst/>
          </a:lstStyle>
          <a:p>
            <a:endParaRPr lang="ar-EG"/>
          </a:p>
        </p:txBody>
      </p:sp>
      <p:sp>
        <p:nvSpPr>
          <p:cNvPr id="9" name="عنصر نائب لرقم الشريحة 8"/>
          <p:cNvSpPr>
            <a:spLocks noGrp="1"/>
          </p:cNvSpPr>
          <p:nvPr>
            <p:ph type="sldNum" sz="quarter" idx="12"/>
          </p:nvPr>
        </p:nvSpPr>
        <p:spPr/>
        <p:txBody>
          <a:bodyPr/>
          <a:lstStyle>
            <a:extLst/>
          </a:lstStyle>
          <a:p>
            <a:fld id="{64398326-03D8-472D-9D65-EA3FD27588A3}" type="slidenum">
              <a:rPr lang="ar-EG" smtClean="0"/>
              <a:pPr/>
              <a:t>‹#›</a:t>
            </a:fld>
            <a:endParaRPr lang="ar-EG"/>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nchor="ctr"/>
          <a:lstStyle>
            <a:extLst/>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extLst/>
          </a:lstStyle>
          <a:p>
            <a:fld id="{58ACF5AA-B3DA-49FA-814F-65B7B25FF789}" type="datetimeFigureOut">
              <a:rPr lang="ar-EG" smtClean="0"/>
              <a:pPr/>
              <a:t>09/08/1439</a:t>
            </a:fld>
            <a:endParaRPr lang="ar-EG"/>
          </a:p>
        </p:txBody>
      </p:sp>
      <p:sp>
        <p:nvSpPr>
          <p:cNvPr id="4" name="عنصر نائب للتذييل 3"/>
          <p:cNvSpPr>
            <a:spLocks noGrp="1"/>
          </p:cNvSpPr>
          <p:nvPr>
            <p:ph type="ftr" sz="quarter" idx="11"/>
          </p:nvPr>
        </p:nvSpPr>
        <p:spPr/>
        <p:txBody>
          <a:bodyPr/>
          <a:lstStyle>
            <a:extLst/>
          </a:lstStyle>
          <a:p>
            <a:endParaRPr lang="ar-EG"/>
          </a:p>
        </p:txBody>
      </p:sp>
      <p:sp>
        <p:nvSpPr>
          <p:cNvPr id="5" name="عنصر نائب لرقم الشريحة 4"/>
          <p:cNvSpPr>
            <a:spLocks noGrp="1"/>
          </p:cNvSpPr>
          <p:nvPr>
            <p:ph type="sldNum" sz="quarter" idx="12"/>
          </p:nvPr>
        </p:nvSpPr>
        <p:spPr/>
        <p:txBody>
          <a:bodyPr/>
          <a:lstStyle>
            <a:extLst/>
          </a:lstStyle>
          <a:p>
            <a:fld id="{64398326-03D8-472D-9D65-EA3FD27588A3}" type="slidenum">
              <a:rPr lang="ar-EG" smtClean="0"/>
              <a:pPr/>
              <a:t>‹#›</a:t>
            </a:fld>
            <a:endParaRPr lang="ar-E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5" name="مستطيل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صر نائب للتاريخ 1"/>
          <p:cNvSpPr>
            <a:spLocks noGrp="1"/>
          </p:cNvSpPr>
          <p:nvPr>
            <p:ph type="dt" sz="half" idx="10"/>
          </p:nvPr>
        </p:nvSpPr>
        <p:spPr/>
        <p:txBody>
          <a:bodyPr/>
          <a:lstStyle>
            <a:extLst/>
          </a:lstStyle>
          <a:p>
            <a:fld id="{58ACF5AA-B3DA-49FA-814F-65B7B25FF789}" type="datetimeFigureOut">
              <a:rPr lang="ar-EG" smtClean="0"/>
              <a:pPr/>
              <a:t>09/08/1439</a:t>
            </a:fld>
            <a:endParaRPr lang="ar-EG"/>
          </a:p>
        </p:txBody>
      </p:sp>
      <p:sp>
        <p:nvSpPr>
          <p:cNvPr id="3" name="عنصر نائب للتذييل 2"/>
          <p:cNvSpPr>
            <a:spLocks noGrp="1"/>
          </p:cNvSpPr>
          <p:nvPr>
            <p:ph type="ftr" sz="quarter" idx="11"/>
          </p:nvPr>
        </p:nvSpPr>
        <p:spPr/>
        <p:txBody>
          <a:bodyPr/>
          <a:lstStyle>
            <a:extLst/>
          </a:lstStyle>
          <a:p>
            <a:endParaRPr lang="ar-EG"/>
          </a:p>
        </p:txBody>
      </p:sp>
      <p:sp>
        <p:nvSpPr>
          <p:cNvPr id="4" name="عنصر نائب لرقم الشريحة 3"/>
          <p:cNvSpPr>
            <a:spLocks noGrp="1"/>
          </p:cNvSpPr>
          <p:nvPr>
            <p:ph type="sldNum" sz="quarter" idx="12"/>
          </p:nvPr>
        </p:nvSpPr>
        <p:spPr/>
        <p:txBody>
          <a:bodyPr/>
          <a:lstStyle>
            <a:extLst/>
          </a:lstStyle>
          <a:p>
            <a:fld id="{64398326-03D8-472D-9D65-EA3FD27588A3}" type="slidenum">
              <a:rPr lang="ar-EG" smtClean="0"/>
              <a:pPr/>
              <a:t>‹#›</a:t>
            </a:fld>
            <a:endParaRPr lang="ar-EG"/>
          </a:p>
        </p:txBody>
      </p:sp>
      <p:sp>
        <p:nvSpPr>
          <p:cNvPr id="6" name="مستطيل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58ACF5AA-B3DA-49FA-814F-65B7B25FF789}" type="datetimeFigureOut">
              <a:rPr lang="ar-EG" smtClean="0"/>
              <a:pPr/>
              <a:t>09/08/1439</a:t>
            </a:fld>
            <a:endParaRPr lang="ar-EG"/>
          </a:p>
        </p:txBody>
      </p:sp>
      <p:sp>
        <p:nvSpPr>
          <p:cNvPr id="6" name="عنصر نائب للتذييل 5"/>
          <p:cNvSpPr>
            <a:spLocks noGrp="1"/>
          </p:cNvSpPr>
          <p:nvPr>
            <p:ph type="ftr" sz="quarter" idx="11"/>
          </p:nvPr>
        </p:nvSpPr>
        <p:spPr/>
        <p:txBody>
          <a:bodyPr/>
          <a:lstStyle>
            <a:extLst/>
          </a:lstStyle>
          <a:p>
            <a:endParaRPr lang="ar-EG"/>
          </a:p>
        </p:txBody>
      </p:sp>
      <p:sp>
        <p:nvSpPr>
          <p:cNvPr id="7" name="عنصر نائب لرقم الشريحة 6"/>
          <p:cNvSpPr>
            <a:spLocks noGrp="1"/>
          </p:cNvSpPr>
          <p:nvPr>
            <p:ph type="sldNum" sz="quarter" idx="12"/>
          </p:nvPr>
        </p:nvSpPr>
        <p:spPr/>
        <p:txBody>
          <a:bodyPr/>
          <a:lstStyle>
            <a:extLst/>
          </a:lstStyle>
          <a:p>
            <a:fld id="{64398326-03D8-472D-9D65-EA3FD27588A3}" type="slidenum">
              <a:rPr lang="ar-EG" smtClean="0"/>
              <a:pPr/>
              <a:t>‹#›</a:t>
            </a:fld>
            <a:endParaRPr lang="ar-EG"/>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ar-SA" smtClean="0"/>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extLst/>
          </a:lstStyle>
          <a:p>
            <a:fld id="{58ACF5AA-B3DA-49FA-814F-65B7B25FF789}" type="datetimeFigureOut">
              <a:rPr lang="ar-EG" smtClean="0"/>
              <a:pPr/>
              <a:t>09/08/1439</a:t>
            </a:fld>
            <a:endParaRPr lang="ar-EG"/>
          </a:p>
        </p:txBody>
      </p:sp>
      <p:sp>
        <p:nvSpPr>
          <p:cNvPr id="6" name="عنصر نائب للتذييل 5"/>
          <p:cNvSpPr>
            <a:spLocks noGrp="1"/>
          </p:cNvSpPr>
          <p:nvPr>
            <p:ph type="ftr" sz="quarter" idx="11"/>
          </p:nvPr>
        </p:nvSpPr>
        <p:spPr/>
        <p:txBody>
          <a:bodyPr/>
          <a:lstStyle>
            <a:extLst/>
          </a:lstStyle>
          <a:p>
            <a:endParaRPr lang="ar-EG"/>
          </a:p>
        </p:txBody>
      </p:sp>
      <p:sp>
        <p:nvSpPr>
          <p:cNvPr id="7" name="عنصر نائب لرقم الشريحة 6"/>
          <p:cNvSpPr>
            <a:spLocks noGrp="1"/>
          </p:cNvSpPr>
          <p:nvPr>
            <p:ph type="sldNum" sz="quarter" idx="12"/>
          </p:nvPr>
        </p:nvSpPr>
        <p:spPr/>
        <p:txBody>
          <a:bodyPr/>
          <a:lstStyle>
            <a:extLst/>
          </a:lstStyle>
          <a:p>
            <a:fld id="{64398326-03D8-472D-9D65-EA3FD27588A3}" type="slidenum">
              <a:rPr lang="ar-EG" smtClean="0"/>
              <a:pPr/>
              <a:t>‹#›</a:t>
            </a:fld>
            <a:endParaRPr lang="ar-EG"/>
          </a:p>
        </p:txBody>
      </p:sp>
      <p:sp>
        <p:nvSpPr>
          <p:cNvPr id="8" name="مستطيل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عنصر نائب للصورة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ar-SA" smtClean="0"/>
              <a:t>انقر فوق الرمز لإضافة صورة</a:t>
            </a:r>
            <a:endParaRPr kumimoji="0" lang="en-US" dirty="0"/>
          </a:p>
        </p:txBody>
      </p:sp>
      <p:sp>
        <p:nvSpPr>
          <p:cNvPr id="9" name="مخطط انسيابي: معالجة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مخطط انسيابي: معالجة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عنصر نائب للنص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ar-SA" smtClean="0"/>
              <a:t>انقر لتحرير أنماط النص الرئيسي</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دائري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شكل بيضاوي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دائرة مجوفة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مستطيل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عنصر نائب للعنوان 4"/>
          <p:cNvSpPr>
            <a:spLocks noGrp="1"/>
          </p:cNvSpPr>
          <p:nvPr>
            <p:ph type="title"/>
          </p:nvPr>
        </p:nvSpPr>
        <p:spPr>
          <a:xfrm>
            <a:off x="1435608" y="274638"/>
            <a:ext cx="7498080" cy="1143000"/>
          </a:xfrm>
          <a:prstGeom prst="rect">
            <a:avLst/>
          </a:prstGeom>
        </p:spPr>
        <p:txBody>
          <a:bodyPr anchor="ctr">
            <a:normAutofit/>
          </a:bodyPr>
          <a:lstStyle>
            <a:extLst/>
          </a:lstStyle>
          <a:p>
            <a:r>
              <a:rPr kumimoji="0" lang="ar-SA" smtClean="0"/>
              <a:t>انقر لتحرير نمط العنوان الرئيسي</a:t>
            </a:r>
            <a:endParaRPr kumimoji="0" lang="en-US"/>
          </a:p>
        </p:txBody>
      </p:sp>
      <p:sp>
        <p:nvSpPr>
          <p:cNvPr id="9" name="عنصر نائب للنص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24" name="عنصر نائب للتاريخ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58ACF5AA-B3DA-49FA-814F-65B7B25FF789}" type="datetimeFigureOut">
              <a:rPr lang="ar-EG" smtClean="0"/>
              <a:pPr/>
              <a:t>09/08/1439</a:t>
            </a:fld>
            <a:endParaRPr lang="ar-EG"/>
          </a:p>
        </p:txBody>
      </p:sp>
      <p:sp>
        <p:nvSpPr>
          <p:cNvPr id="10" name="عنصر نائب للتذييل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ar-EG"/>
          </a:p>
        </p:txBody>
      </p:sp>
      <p:sp>
        <p:nvSpPr>
          <p:cNvPr id="22" name="عنصر نائب لرقم الشريحة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64398326-03D8-472D-9D65-EA3FD27588A3}" type="slidenum">
              <a:rPr lang="ar-EG" smtClean="0"/>
              <a:pPr/>
              <a:t>‹#›</a:t>
            </a:fld>
            <a:endParaRPr lang="ar-EG"/>
          </a:p>
        </p:txBody>
      </p:sp>
      <p:sp>
        <p:nvSpPr>
          <p:cNvPr id="15" name="مستطيل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r" rtl="1"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r" rtl="1"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r" rtl="1"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r" rtl="1"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r" rtl="1"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r" rtl="1"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785795"/>
            <a:ext cx="7772400" cy="1357321"/>
          </a:xfrm>
        </p:spPr>
        <p:txBody>
          <a:bodyPr>
            <a:normAutofit/>
          </a:bodyPr>
          <a:lstStyle/>
          <a:p>
            <a:pPr algn="ctr"/>
            <a:r>
              <a:rPr lang="en-US" sz="6600" dirty="0" smtClean="0"/>
              <a:t>ADHD</a:t>
            </a:r>
            <a:endParaRPr lang="ar-EG" sz="6600" dirty="0"/>
          </a:p>
        </p:txBody>
      </p:sp>
      <p:sp>
        <p:nvSpPr>
          <p:cNvPr id="3" name="عنوان فرعي 2"/>
          <p:cNvSpPr>
            <a:spLocks noGrp="1"/>
          </p:cNvSpPr>
          <p:nvPr>
            <p:ph type="subTitle" idx="1"/>
          </p:nvPr>
        </p:nvSpPr>
        <p:spPr>
          <a:xfrm>
            <a:off x="1000100" y="4286256"/>
            <a:ext cx="7500990" cy="1143008"/>
          </a:xfrm>
        </p:spPr>
        <p:txBody>
          <a:bodyPr/>
          <a:lstStyle/>
          <a:p>
            <a:pPr algn="ctr"/>
            <a:r>
              <a:rPr lang="en-US" dirty="0" smtClean="0"/>
              <a:t>By </a:t>
            </a:r>
          </a:p>
          <a:p>
            <a:pPr algn="ctr"/>
            <a:r>
              <a:rPr lang="en-US" dirty="0" err="1" smtClean="0"/>
              <a:t>Amr</a:t>
            </a:r>
            <a:r>
              <a:rPr lang="en-US" dirty="0" smtClean="0"/>
              <a:t> Ahmed Othman</a:t>
            </a:r>
            <a:endParaRPr lang="ar-EG" dirty="0"/>
          </a:p>
        </p:txBody>
      </p:sp>
    </p:spTree>
  </p:cSld>
  <p:clrMapOvr>
    <a:masterClrMapping/>
  </p:clrMapOvr>
  <p:transition>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a:xfrm>
            <a:off x="457200" y="1571612"/>
            <a:ext cx="8229600" cy="4929222"/>
          </a:xfrm>
        </p:spPr>
        <p:style>
          <a:lnRef idx="2">
            <a:schemeClr val="dk1"/>
          </a:lnRef>
          <a:fillRef idx="1">
            <a:schemeClr val="lt1"/>
          </a:fillRef>
          <a:effectRef idx="0">
            <a:schemeClr val="dk1"/>
          </a:effectRef>
          <a:fontRef idx="minor">
            <a:schemeClr val="dk1"/>
          </a:fontRef>
        </p:style>
        <p:txBody>
          <a:bodyPr>
            <a:normAutofit fontScale="92500"/>
          </a:bodyPr>
          <a:lstStyle/>
          <a:p>
            <a:pPr algn="l" rtl="0">
              <a:buNone/>
            </a:pPr>
            <a:r>
              <a:rPr lang="en-US" dirty="0" smtClean="0"/>
              <a:t>C. Often runs about or climbs in situations where it is inappropriate. (Note: </a:t>
            </a:r>
            <a:r>
              <a:rPr lang="en-US" u="sng" dirty="0" smtClean="0"/>
              <a:t>In adolescents or adults, may be limited to feeling restless</a:t>
            </a:r>
            <a:r>
              <a:rPr lang="en-US" dirty="0" smtClean="0"/>
              <a:t>.) </a:t>
            </a:r>
          </a:p>
          <a:p>
            <a:pPr algn="l" rtl="0">
              <a:buNone/>
            </a:pPr>
            <a:r>
              <a:rPr lang="en-US" dirty="0" smtClean="0"/>
              <a:t>d. Often unable to play or engage in leisure activities quietly. </a:t>
            </a:r>
          </a:p>
          <a:p>
            <a:pPr algn="l" rtl="0">
              <a:buNone/>
            </a:pPr>
            <a:r>
              <a:rPr lang="en-US" dirty="0" smtClean="0"/>
              <a:t>e. Is often “on the go,” acting as if “driven by a motor” (e.g., is unable to be or uncomfortable being still for extended time, as in restaurants, meetings; may be experienced by others as being restless or difficult to keep up with). </a:t>
            </a:r>
            <a:endParaRPr lang="ar-EG" dirty="0"/>
          </a:p>
        </p:txBody>
      </p:sp>
    </p:spTree>
  </p:cSld>
  <p:clrMapOvr>
    <a:masterClrMapping/>
  </p:clrMapOvr>
  <p:transition>
    <p:wipe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p:style>
          <a:lnRef idx="2">
            <a:schemeClr val="dk1"/>
          </a:lnRef>
          <a:fillRef idx="1">
            <a:schemeClr val="lt1"/>
          </a:fillRef>
          <a:effectRef idx="0">
            <a:schemeClr val="dk1"/>
          </a:effectRef>
          <a:fontRef idx="minor">
            <a:schemeClr val="dk1"/>
          </a:fontRef>
        </p:style>
        <p:txBody>
          <a:bodyPr>
            <a:normAutofit/>
          </a:bodyPr>
          <a:lstStyle/>
          <a:p>
            <a:pPr algn="l" rtl="0">
              <a:buNone/>
            </a:pPr>
            <a:r>
              <a:rPr lang="en-US" dirty="0" smtClean="0"/>
              <a:t>f. Often talks excessively. </a:t>
            </a:r>
          </a:p>
          <a:p>
            <a:pPr algn="l" rtl="0">
              <a:buNone/>
            </a:pPr>
            <a:r>
              <a:rPr lang="en-US" dirty="0" smtClean="0"/>
              <a:t>g. Often blurts out an answer before a question has been completed (e.g., completes people’s sentences; cannot wait for turn in conversation). </a:t>
            </a:r>
          </a:p>
          <a:p>
            <a:pPr algn="l" rtl="0">
              <a:buNone/>
            </a:pPr>
            <a:r>
              <a:rPr lang="en-US" dirty="0" smtClean="0"/>
              <a:t>h. Often has difficulty waiting his or her turn (e.g., while waiting in line). </a:t>
            </a:r>
          </a:p>
        </p:txBody>
      </p:sp>
    </p:spTree>
  </p:cSld>
  <p:clrMapOvr>
    <a:masterClrMapping/>
  </p:clrMapOvr>
  <p:transition>
    <p:wipe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dirty="0"/>
          </a:p>
        </p:txBody>
      </p:sp>
      <p:sp>
        <p:nvSpPr>
          <p:cNvPr id="3" name="عنصر نائب للمحتوى 2"/>
          <p:cNvSpPr>
            <a:spLocks noGrp="1"/>
          </p:cNvSpPr>
          <p:nvPr>
            <p:ph idx="1"/>
          </p:nvPr>
        </p:nvSpPr>
        <p:spPr>
          <a:xfrm>
            <a:off x="457200" y="1600201"/>
            <a:ext cx="8229600" cy="2471741"/>
          </a:xfrm>
        </p:spPr>
        <p:style>
          <a:lnRef idx="2">
            <a:schemeClr val="dk1"/>
          </a:lnRef>
          <a:fillRef idx="1">
            <a:schemeClr val="lt1"/>
          </a:fillRef>
          <a:effectRef idx="0">
            <a:schemeClr val="dk1"/>
          </a:effectRef>
          <a:fontRef idx="minor">
            <a:schemeClr val="dk1"/>
          </a:fontRef>
        </p:style>
        <p:txBody>
          <a:bodyPr>
            <a:normAutofit/>
          </a:bodyPr>
          <a:lstStyle/>
          <a:p>
            <a:pPr algn="l" rtl="0">
              <a:buNone/>
            </a:pPr>
            <a:r>
              <a:rPr lang="en-US" dirty="0" err="1" smtClean="0"/>
              <a:t>i</a:t>
            </a:r>
            <a:r>
              <a:rPr lang="en-US" dirty="0" smtClean="0"/>
              <a:t>. Often interrupts or intrudes (</a:t>
            </a:r>
            <a:r>
              <a:rPr lang="ar-EG" dirty="0" smtClean="0"/>
              <a:t>تطفل</a:t>
            </a:r>
            <a:r>
              <a:rPr lang="en-US" dirty="0" smtClean="0"/>
              <a:t>)on others (e.g., butts into conversations, games, or activities; may start using other people’s things</a:t>
            </a:r>
            <a:endParaRPr lang="ar-EG" dirty="0" smtClean="0"/>
          </a:p>
          <a:p>
            <a:pPr algn="l" rtl="0">
              <a:buNone/>
            </a:pPr>
            <a:r>
              <a:rPr lang="en-US" dirty="0" smtClean="0"/>
              <a:t>   without asking or receiving permission.</a:t>
            </a:r>
            <a:endParaRPr lang="ar-EG" dirty="0"/>
          </a:p>
        </p:txBody>
      </p:sp>
    </p:spTree>
  </p:cSld>
  <p:clrMapOvr>
    <a:masterClrMapping/>
  </p:clrMapOvr>
  <p:transition>
    <p:wipe di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a:xfrm>
            <a:off x="457200" y="357166"/>
            <a:ext cx="8229600" cy="5768997"/>
          </a:xfrm>
        </p:spPr>
        <p:style>
          <a:lnRef idx="2">
            <a:schemeClr val="dk1"/>
          </a:lnRef>
          <a:fillRef idx="1">
            <a:schemeClr val="lt1"/>
          </a:fillRef>
          <a:effectRef idx="0">
            <a:schemeClr val="dk1"/>
          </a:effectRef>
          <a:fontRef idx="minor">
            <a:schemeClr val="dk1"/>
          </a:fontRef>
        </p:style>
        <p:txBody>
          <a:bodyPr>
            <a:normAutofit lnSpcReduction="10000"/>
          </a:bodyPr>
          <a:lstStyle/>
          <a:p>
            <a:pPr algn="l" rtl="0">
              <a:buNone/>
            </a:pPr>
            <a:r>
              <a:rPr lang="en-US" dirty="0" smtClean="0"/>
              <a:t>    </a:t>
            </a:r>
            <a:r>
              <a:rPr lang="en-US" b="1" dirty="0" smtClean="0"/>
              <a:t>B. </a:t>
            </a:r>
            <a:r>
              <a:rPr lang="en-US" dirty="0" smtClean="0"/>
              <a:t>Several inattentive or hyperactive-impulsive symptoms were present prior to age 12 years.</a:t>
            </a:r>
          </a:p>
          <a:p>
            <a:pPr algn="l" rtl="0">
              <a:buNone/>
            </a:pPr>
            <a:endParaRPr lang="en-US" dirty="0" smtClean="0"/>
          </a:p>
          <a:p>
            <a:pPr algn="l" rtl="0">
              <a:buNone/>
            </a:pPr>
            <a:r>
              <a:rPr lang="en-US" dirty="0" smtClean="0"/>
              <a:t>   </a:t>
            </a:r>
            <a:r>
              <a:rPr lang="en-US" b="1" dirty="0" smtClean="0"/>
              <a:t> C. </a:t>
            </a:r>
            <a:r>
              <a:rPr lang="en-US" dirty="0" smtClean="0"/>
              <a:t>Several inattentive or hyperactive-impulsive symptoms are present in two or more settings (e.g., at home, school, or work; with friends or relatives; in other activities).</a:t>
            </a:r>
          </a:p>
          <a:p>
            <a:pPr algn="l" rtl="0">
              <a:buNone/>
            </a:pPr>
            <a:r>
              <a:rPr lang="en-US" dirty="0" smtClean="0"/>
              <a:t> </a:t>
            </a:r>
          </a:p>
          <a:p>
            <a:pPr algn="l" rtl="0">
              <a:buNone/>
            </a:pPr>
            <a:r>
              <a:rPr lang="en-US" b="1" dirty="0" smtClean="0"/>
              <a:t>    D. </a:t>
            </a:r>
            <a:r>
              <a:rPr lang="en-US" dirty="0" smtClean="0"/>
              <a:t>There is clear evidence that the symptoms interfere with, or reduce the quality of, social, academic, or occupational functioning..</a:t>
            </a:r>
            <a:endParaRPr lang="ar-EG" dirty="0" smtClean="0"/>
          </a:p>
          <a:p>
            <a:endParaRPr lang="ar-EG" dirty="0"/>
          </a:p>
        </p:txBody>
      </p:sp>
    </p:spTree>
  </p:cSld>
  <p:clrMapOvr>
    <a:masterClrMapping/>
  </p:clrMapOvr>
  <p:transition>
    <p:wipe di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p:style>
          <a:lnRef idx="2">
            <a:schemeClr val="dk1"/>
          </a:lnRef>
          <a:fillRef idx="1">
            <a:schemeClr val="lt1"/>
          </a:fillRef>
          <a:effectRef idx="0">
            <a:schemeClr val="dk1"/>
          </a:effectRef>
          <a:fontRef idx="minor">
            <a:schemeClr val="dk1"/>
          </a:fontRef>
        </p:style>
        <p:txBody>
          <a:bodyPr>
            <a:normAutofit/>
          </a:bodyPr>
          <a:lstStyle/>
          <a:p>
            <a:pPr algn="l" rtl="0"/>
            <a:r>
              <a:rPr lang="en-US" b="1" dirty="0" smtClean="0"/>
              <a:t>E</a:t>
            </a:r>
            <a:r>
              <a:rPr lang="en-US" dirty="0" smtClean="0"/>
              <a:t>. The symptoms do not occur exclusively during the course of schizophrenia or another psychotic disorder and are not better explained by another mental disorder (e.g., mood disorder, anxiety disorder, dissociative disorder, personality disorder, substance intoxication or withdrawal). </a:t>
            </a:r>
            <a:endParaRPr lang="ar-EG" dirty="0"/>
          </a:p>
        </p:txBody>
      </p:sp>
    </p:spTree>
  </p:cSld>
  <p:clrMapOvr>
    <a:masterClrMapping/>
  </p:clrMapOvr>
  <p:transition>
    <p:wipe di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a:xfrm>
            <a:off x="457200" y="1071546"/>
            <a:ext cx="8229600" cy="5054617"/>
          </a:xfrm>
        </p:spPr>
        <p:style>
          <a:lnRef idx="2">
            <a:schemeClr val="dk1"/>
          </a:lnRef>
          <a:fillRef idx="1">
            <a:schemeClr val="lt1"/>
          </a:fillRef>
          <a:effectRef idx="0">
            <a:schemeClr val="dk1"/>
          </a:effectRef>
          <a:fontRef idx="minor">
            <a:schemeClr val="dk1"/>
          </a:fontRef>
        </p:style>
        <p:txBody>
          <a:bodyPr>
            <a:normAutofit fontScale="85000" lnSpcReduction="20000"/>
          </a:bodyPr>
          <a:lstStyle/>
          <a:p>
            <a:pPr algn="l" rtl="0">
              <a:buNone/>
            </a:pPr>
            <a:r>
              <a:rPr lang="en-US" dirty="0" smtClean="0"/>
              <a:t>Specify whether: </a:t>
            </a:r>
          </a:p>
          <a:p>
            <a:pPr algn="l" rtl="0">
              <a:buNone/>
            </a:pPr>
            <a:r>
              <a:rPr lang="en-US" dirty="0" smtClean="0"/>
              <a:t> </a:t>
            </a:r>
            <a:r>
              <a:rPr lang="en-US" b="1" u="sng" dirty="0" smtClean="0"/>
              <a:t>Combined presentation</a:t>
            </a:r>
            <a:r>
              <a:rPr lang="en-US" dirty="0" smtClean="0"/>
              <a:t>: If both Criterion A1 (inattention) and Criterion A2 (hyperactivity-impulsivity) are met for the past 6 months. </a:t>
            </a:r>
          </a:p>
          <a:p>
            <a:pPr algn="l" rtl="0">
              <a:buNone/>
            </a:pPr>
            <a:r>
              <a:rPr lang="en-US" b="1" u="sng" dirty="0" smtClean="0"/>
              <a:t>Predominantly inattentive presentation</a:t>
            </a:r>
            <a:r>
              <a:rPr lang="en-US" dirty="0" smtClean="0"/>
              <a:t>: If Criterion A1 (inattention) is met but Criterion A2 (hyperactivity-impulsivity) is not met for the past 6 months. </a:t>
            </a:r>
          </a:p>
          <a:p>
            <a:pPr algn="l" rtl="0">
              <a:buNone/>
            </a:pPr>
            <a:r>
              <a:rPr lang="en-US" b="1" u="sng" dirty="0" smtClean="0"/>
              <a:t>Predominantly hyperactive/impulsive presentation</a:t>
            </a:r>
            <a:r>
              <a:rPr lang="en-US" dirty="0" smtClean="0"/>
              <a:t>: </a:t>
            </a:r>
          </a:p>
          <a:p>
            <a:pPr algn="l" rtl="0">
              <a:buNone/>
            </a:pPr>
            <a:r>
              <a:rPr lang="en-US" dirty="0" smtClean="0"/>
              <a:t>If Criterion A2 (</a:t>
            </a:r>
            <a:r>
              <a:rPr lang="en-US" dirty="0" err="1" smtClean="0"/>
              <a:t>hyperactivityimpulsivity</a:t>
            </a:r>
            <a:r>
              <a:rPr lang="en-US" dirty="0" smtClean="0"/>
              <a:t>) is met but Criterion A1 (inattention) is not met over the past 6 months. </a:t>
            </a:r>
            <a:endParaRPr lang="ar-EG" dirty="0"/>
          </a:p>
        </p:txBody>
      </p:sp>
    </p:spTree>
  </p:cSld>
  <p:clrMapOvr>
    <a:masterClrMapping/>
  </p:clrMapOvr>
  <p:transition>
    <p:wipe di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dirty="0"/>
          </a:p>
        </p:txBody>
      </p:sp>
      <p:sp>
        <p:nvSpPr>
          <p:cNvPr id="3" name="عنصر نائب للمحتوى 2"/>
          <p:cNvSpPr>
            <a:spLocks noGrp="1"/>
          </p:cNvSpPr>
          <p:nvPr>
            <p:ph idx="1"/>
          </p:nvPr>
        </p:nvSpPr>
        <p:spPr>
          <a:xfrm>
            <a:off x="1435608" y="2214554"/>
            <a:ext cx="7498080" cy="3000396"/>
          </a:xfrm>
        </p:spPr>
        <p:style>
          <a:lnRef idx="2">
            <a:schemeClr val="dk1"/>
          </a:lnRef>
          <a:fillRef idx="1">
            <a:schemeClr val="lt1"/>
          </a:fillRef>
          <a:effectRef idx="0">
            <a:schemeClr val="dk1"/>
          </a:effectRef>
          <a:fontRef idx="minor">
            <a:schemeClr val="dk1"/>
          </a:fontRef>
        </p:style>
        <p:txBody>
          <a:bodyPr>
            <a:normAutofit fontScale="85000" lnSpcReduction="10000"/>
          </a:bodyPr>
          <a:lstStyle/>
          <a:p>
            <a:pPr algn="ctr" rtl="0">
              <a:buNone/>
            </a:pPr>
            <a:r>
              <a:rPr lang="en-US" sz="4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DSM-5™ Diagnostic </a:t>
            </a:r>
            <a:r>
              <a:rPr lang="en-US" sz="4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Criteria</a:t>
            </a:r>
          </a:p>
          <a:p>
            <a:pPr algn="ctr" rtl="0">
              <a:buNone/>
            </a:pPr>
            <a:endParaRPr lang="en-US" sz="4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a:p>
            <a:pPr algn="ctr" rtl="0">
              <a:buNone/>
            </a:pPr>
            <a:r>
              <a:rPr lang="en-US"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OF</a:t>
            </a:r>
          </a:p>
          <a:p>
            <a:pPr algn="l" rtl="0"/>
            <a:endParaRPr lang="en-US"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a:p>
            <a:pPr algn="ctr" rtl="0">
              <a:buNone/>
            </a:pPr>
            <a:r>
              <a:rPr lang="en-US" sz="48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(Autism </a:t>
            </a:r>
            <a:r>
              <a:rPr lang="en-US" sz="48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Spectrum </a:t>
            </a:r>
            <a:r>
              <a:rPr lang="en-US" sz="48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Disorder)</a:t>
            </a:r>
            <a:endParaRPr lang="ar-EG" sz="48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cSld>
  <p:clrMapOvr>
    <a:masterClrMapping/>
  </p:clrMapOvr>
  <p:transition>
    <p:wipe dir="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a:xfrm>
            <a:off x="928662" y="2428868"/>
            <a:ext cx="8215338" cy="2143140"/>
          </a:xfrm>
        </p:spPr>
        <p:style>
          <a:lnRef idx="2">
            <a:schemeClr val="dk1"/>
          </a:lnRef>
          <a:fillRef idx="1">
            <a:schemeClr val="lt1"/>
          </a:fillRef>
          <a:effectRef idx="0">
            <a:schemeClr val="dk1"/>
          </a:effectRef>
          <a:fontRef idx="minor">
            <a:schemeClr val="dk1"/>
          </a:fontRef>
        </p:style>
        <p:txBody>
          <a:bodyPr/>
          <a:lstStyle/>
          <a:p>
            <a:pPr algn="l" rtl="0">
              <a:buNone/>
            </a:pPr>
            <a:r>
              <a:rPr lang="en-US" dirty="0" smtClean="0"/>
              <a:t>   </a:t>
            </a:r>
            <a:r>
              <a:rPr lang="en-US" b="1" dirty="0" smtClean="0"/>
              <a:t>A</a:t>
            </a:r>
            <a:r>
              <a:rPr lang="en-US" b="1" dirty="0" smtClean="0"/>
              <a:t>. Persistent deficits in social communication and social interaction across multiple contexts, as manifested by the following, currently or by history</a:t>
            </a:r>
            <a:endParaRPr lang="ar-EG"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a:xfrm>
            <a:off x="1435608" y="1447800"/>
            <a:ext cx="7498080" cy="3624274"/>
          </a:xfrm>
        </p:spPr>
        <p:style>
          <a:lnRef idx="2">
            <a:schemeClr val="dk1"/>
          </a:lnRef>
          <a:fillRef idx="1">
            <a:schemeClr val="lt1"/>
          </a:fillRef>
          <a:effectRef idx="0">
            <a:schemeClr val="dk1"/>
          </a:effectRef>
          <a:fontRef idx="minor">
            <a:schemeClr val="dk1"/>
          </a:fontRef>
        </p:style>
        <p:txBody>
          <a:bodyPr>
            <a:normAutofit/>
          </a:bodyPr>
          <a:lstStyle/>
          <a:p>
            <a:pPr algn="l" rtl="0"/>
            <a:r>
              <a:rPr lang="en-US" dirty="0" smtClean="0"/>
              <a:t>1. Deficits in social-emotional reciprocity, </a:t>
            </a:r>
            <a:r>
              <a:rPr lang="en-US" dirty="0" smtClean="0"/>
              <a:t>( </a:t>
            </a:r>
            <a:r>
              <a:rPr lang="ar-EG" dirty="0" err="1" smtClean="0"/>
              <a:t>التبادليه</a:t>
            </a:r>
            <a:r>
              <a:rPr lang="ar-EG" dirty="0" smtClean="0"/>
              <a:t> </a:t>
            </a:r>
            <a:r>
              <a:rPr lang="ar-EG" dirty="0" err="1" smtClean="0"/>
              <a:t>العاطفيه</a:t>
            </a:r>
            <a:r>
              <a:rPr lang="ar-EG" dirty="0" smtClean="0"/>
              <a:t> </a:t>
            </a:r>
            <a:r>
              <a:rPr lang="ar-EG" dirty="0" err="1" smtClean="0"/>
              <a:t>الاجتماعيه</a:t>
            </a:r>
            <a:r>
              <a:rPr lang="en-US" dirty="0" smtClean="0"/>
              <a:t>) ranging</a:t>
            </a:r>
            <a:r>
              <a:rPr lang="en-US" dirty="0" smtClean="0"/>
              <a:t>, for example, from </a:t>
            </a:r>
            <a:r>
              <a:rPr lang="en-US" dirty="0" smtClean="0">
                <a:solidFill>
                  <a:srgbClr val="00B050"/>
                </a:solidFill>
              </a:rPr>
              <a:t>abnormal social approach and failure of normal back-and-forth conversation;</a:t>
            </a:r>
            <a:r>
              <a:rPr lang="en-US" dirty="0" smtClean="0"/>
              <a:t> to </a:t>
            </a:r>
            <a:r>
              <a:rPr lang="en-US" dirty="0" smtClean="0">
                <a:solidFill>
                  <a:srgbClr val="FFC000"/>
                </a:solidFill>
              </a:rPr>
              <a:t>reduced sharing of interests, emotions, or affect</a:t>
            </a:r>
            <a:r>
              <a:rPr lang="en-US" dirty="0" smtClean="0"/>
              <a:t>; to </a:t>
            </a:r>
            <a:r>
              <a:rPr lang="en-US" dirty="0" smtClean="0">
                <a:solidFill>
                  <a:srgbClr val="FF0000"/>
                </a:solidFill>
              </a:rPr>
              <a:t>failure to initiate or respond to social interactions</a:t>
            </a:r>
            <a:r>
              <a:rPr lang="en-US" dirty="0" smtClean="0"/>
              <a:t>. </a:t>
            </a:r>
            <a:endParaRPr lang="en-US"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dirty="0"/>
          </a:p>
        </p:txBody>
      </p:sp>
      <p:sp>
        <p:nvSpPr>
          <p:cNvPr id="3" name="عنصر نائب للمحتوى 2"/>
          <p:cNvSpPr>
            <a:spLocks noGrp="1"/>
          </p:cNvSpPr>
          <p:nvPr>
            <p:ph idx="1"/>
          </p:nvPr>
        </p:nvSpPr>
        <p:spPr/>
        <p:style>
          <a:lnRef idx="2">
            <a:schemeClr val="dk1"/>
          </a:lnRef>
          <a:fillRef idx="1">
            <a:schemeClr val="lt1"/>
          </a:fillRef>
          <a:effectRef idx="0">
            <a:schemeClr val="dk1"/>
          </a:effectRef>
          <a:fontRef idx="minor">
            <a:schemeClr val="dk1"/>
          </a:fontRef>
        </p:style>
        <p:txBody>
          <a:bodyPr>
            <a:normAutofit/>
          </a:bodyPr>
          <a:lstStyle/>
          <a:p>
            <a:pPr algn="l" rtl="0">
              <a:buNone/>
            </a:pPr>
            <a:r>
              <a:rPr lang="en-US" dirty="0" smtClean="0"/>
              <a:t>2. Deficits in nonverbal communicative behaviors used for social interaction, ranging, for example, </a:t>
            </a:r>
            <a:r>
              <a:rPr lang="en-US" dirty="0" smtClean="0">
                <a:solidFill>
                  <a:srgbClr val="00B050"/>
                </a:solidFill>
              </a:rPr>
              <a:t>from poorly integrated verbal and nonverbal communication;</a:t>
            </a:r>
            <a:r>
              <a:rPr lang="en-US" dirty="0" smtClean="0"/>
              <a:t> to </a:t>
            </a:r>
            <a:r>
              <a:rPr lang="en-US" dirty="0" smtClean="0">
                <a:solidFill>
                  <a:schemeClr val="accent5">
                    <a:lumMod val="60000"/>
                    <a:lumOff val="40000"/>
                  </a:schemeClr>
                </a:solidFill>
              </a:rPr>
              <a:t>abnormalities in eye contact and body language or deficits in understanding and use of </a:t>
            </a:r>
            <a:r>
              <a:rPr lang="en-US" dirty="0" smtClean="0">
                <a:solidFill>
                  <a:schemeClr val="accent5">
                    <a:lumMod val="60000"/>
                    <a:lumOff val="40000"/>
                  </a:schemeClr>
                </a:solidFill>
              </a:rPr>
              <a:t>gestures( </a:t>
            </a:r>
            <a:r>
              <a:rPr lang="ar-EG" dirty="0" err="1" smtClean="0">
                <a:solidFill>
                  <a:schemeClr val="accent5">
                    <a:lumMod val="60000"/>
                    <a:lumOff val="40000"/>
                  </a:schemeClr>
                </a:solidFill>
              </a:rPr>
              <a:t>ايماءات</a:t>
            </a:r>
            <a:r>
              <a:rPr lang="en-US" dirty="0" smtClean="0"/>
              <a:t> </a:t>
            </a:r>
            <a:r>
              <a:rPr lang="en-US" dirty="0" smtClean="0">
                <a:solidFill>
                  <a:srgbClr val="FF0000"/>
                </a:solidFill>
              </a:rPr>
              <a:t>to a total lack of facial expressions and nonverbal communication. </a:t>
            </a:r>
          </a:p>
          <a:p>
            <a:endParaRPr lang="ar-EG"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dirty="0"/>
              <a:t>DSM-5™ Diagnostic Criteria Attention-Deficit/Hyperactivity Disorder (ADHD) </a:t>
            </a:r>
            <a:endParaRPr lang="ar-EG" dirty="0"/>
          </a:p>
        </p:txBody>
      </p:sp>
      <p:sp>
        <p:nvSpPr>
          <p:cNvPr id="3" name="عنصر نائب للمحتوى 2"/>
          <p:cNvSpPr>
            <a:spLocks noGrp="1"/>
          </p:cNvSpPr>
          <p:nvPr>
            <p:ph idx="1"/>
          </p:nvPr>
        </p:nvSpPr>
        <p:spPr>
          <a:xfrm>
            <a:off x="457200" y="2214555"/>
            <a:ext cx="8229600" cy="2428891"/>
          </a:xfrm>
        </p:spPr>
        <p:style>
          <a:lnRef idx="2">
            <a:schemeClr val="dk1"/>
          </a:lnRef>
          <a:fillRef idx="1">
            <a:schemeClr val="lt1"/>
          </a:fillRef>
          <a:effectRef idx="0">
            <a:schemeClr val="dk1"/>
          </a:effectRef>
          <a:fontRef idx="minor">
            <a:schemeClr val="dk1"/>
          </a:fontRef>
        </p:style>
        <p:txBody>
          <a:bodyPr/>
          <a:lstStyle/>
          <a:p>
            <a:pPr algn="l" rtl="0">
              <a:buNone/>
            </a:pPr>
            <a:r>
              <a:rPr lang="en-US" dirty="0"/>
              <a:t>A. A persistent pattern of inattention and/or hyperactivity-impulsivity that interferes with functioning or development, as characterized by (1) and/or (2):</a:t>
            </a:r>
            <a:endParaRPr lang="ar-EG" dirty="0"/>
          </a:p>
        </p:txBody>
      </p:sp>
    </p:spTree>
  </p:cSld>
  <p:clrMapOvr>
    <a:masterClrMapping/>
  </p:clrMapOvr>
  <p:transition>
    <p:wipe dir="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p:style>
          <a:lnRef idx="2">
            <a:schemeClr val="dk1"/>
          </a:lnRef>
          <a:fillRef idx="1">
            <a:schemeClr val="lt1"/>
          </a:fillRef>
          <a:effectRef idx="0">
            <a:schemeClr val="dk1"/>
          </a:effectRef>
          <a:fontRef idx="minor">
            <a:schemeClr val="dk1"/>
          </a:fontRef>
        </p:style>
        <p:txBody>
          <a:bodyPr/>
          <a:lstStyle/>
          <a:p>
            <a:pPr algn="l" rtl="0">
              <a:buNone/>
            </a:pPr>
            <a:r>
              <a:rPr lang="en-US" dirty="0" smtClean="0"/>
              <a:t>   3</a:t>
            </a:r>
            <a:r>
              <a:rPr lang="en-US" dirty="0" smtClean="0"/>
              <a:t>. </a:t>
            </a:r>
            <a:r>
              <a:rPr lang="en-US" dirty="0" smtClean="0"/>
              <a:t>Deficits in developing, maintaining, and understanding relationships, ranging, for example, from </a:t>
            </a:r>
            <a:r>
              <a:rPr lang="en-US" dirty="0" smtClean="0">
                <a:solidFill>
                  <a:srgbClr val="00B050"/>
                </a:solidFill>
              </a:rPr>
              <a:t>difficulties adjusting behavior to suit various social contexts;</a:t>
            </a:r>
          </a:p>
          <a:p>
            <a:pPr algn="l" rtl="0">
              <a:buNone/>
            </a:pPr>
            <a:r>
              <a:rPr lang="en-US" dirty="0" smtClean="0">
                <a:solidFill>
                  <a:srgbClr val="00B050"/>
                </a:solidFill>
              </a:rPr>
              <a:t>( </a:t>
            </a:r>
            <a:r>
              <a:rPr lang="ar-EG" dirty="0" smtClean="0">
                <a:solidFill>
                  <a:srgbClr val="00B050"/>
                </a:solidFill>
              </a:rPr>
              <a:t>صعوبات في ضبط السلوك لكي تناسب السياقات </a:t>
            </a:r>
            <a:r>
              <a:rPr lang="ar-EG" dirty="0" err="1" smtClean="0">
                <a:solidFill>
                  <a:srgbClr val="00B050"/>
                </a:solidFill>
              </a:rPr>
              <a:t>الاجتماعيه</a:t>
            </a:r>
            <a:r>
              <a:rPr lang="ar-EG" dirty="0" smtClean="0">
                <a:solidFill>
                  <a:srgbClr val="00B050"/>
                </a:solidFill>
              </a:rPr>
              <a:t> </a:t>
            </a:r>
            <a:r>
              <a:rPr lang="ar-EG" dirty="0" err="1" smtClean="0">
                <a:solidFill>
                  <a:srgbClr val="00B050"/>
                </a:solidFill>
              </a:rPr>
              <a:t>المختلفه</a:t>
            </a:r>
            <a:r>
              <a:rPr lang="ar-EG" dirty="0" smtClean="0"/>
              <a:t>)</a:t>
            </a:r>
            <a:r>
              <a:rPr lang="en-US" dirty="0" smtClean="0"/>
              <a:t> to </a:t>
            </a:r>
            <a:r>
              <a:rPr lang="en-US" dirty="0" smtClean="0">
                <a:solidFill>
                  <a:schemeClr val="accent5">
                    <a:lumMod val="60000"/>
                    <a:lumOff val="40000"/>
                  </a:schemeClr>
                </a:solidFill>
              </a:rPr>
              <a:t>difficulties in sharing imaginative play or in making friends</a:t>
            </a:r>
            <a:r>
              <a:rPr lang="en-US" dirty="0" smtClean="0"/>
              <a:t>; to </a:t>
            </a:r>
            <a:r>
              <a:rPr lang="en-US" dirty="0" smtClean="0">
                <a:solidFill>
                  <a:srgbClr val="FF0000"/>
                </a:solidFill>
              </a:rPr>
              <a:t>absence of interest in peers</a:t>
            </a:r>
            <a:r>
              <a:rPr lang="en-US" dirty="0" smtClean="0"/>
              <a:t>.</a:t>
            </a:r>
            <a:endParaRPr lang="ar-EG" dirty="0" smtClean="0"/>
          </a:p>
          <a:p>
            <a:pPr>
              <a:buNone/>
            </a:pPr>
            <a:endParaRPr lang="ar-EG"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a:xfrm>
            <a:off x="1142976" y="2214554"/>
            <a:ext cx="7790712" cy="2428892"/>
          </a:xfrm>
        </p:spPr>
        <p:style>
          <a:lnRef idx="2">
            <a:schemeClr val="dk1"/>
          </a:lnRef>
          <a:fillRef idx="1">
            <a:schemeClr val="lt1"/>
          </a:fillRef>
          <a:effectRef idx="0">
            <a:schemeClr val="dk1"/>
          </a:effectRef>
          <a:fontRef idx="minor">
            <a:schemeClr val="dk1"/>
          </a:fontRef>
        </p:style>
        <p:txBody>
          <a:bodyPr>
            <a:normAutofit/>
          </a:bodyPr>
          <a:lstStyle/>
          <a:p>
            <a:pPr algn="l" rtl="0">
              <a:buNone/>
            </a:pPr>
            <a:r>
              <a:rPr lang="en-US" dirty="0" smtClean="0"/>
              <a:t>B. </a:t>
            </a:r>
            <a:r>
              <a:rPr lang="en-US" b="1" dirty="0" smtClean="0"/>
              <a:t>Restricted, repetitive patterns of behavior, interests, or activities, as manifested by at least </a:t>
            </a:r>
            <a:r>
              <a:rPr lang="en-US" b="1" u="sng" dirty="0" smtClean="0">
                <a:solidFill>
                  <a:srgbClr val="FF0000"/>
                </a:solidFill>
              </a:rPr>
              <a:t>two of the following</a:t>
            </a:r>
            <a:r>
              <a:rPr lang="en-US" b="1" dirty="0" smtClean="0"/>
              <a:t>, currently or by </a:t>
            </a:r>
            <a:r>
              <a:rPr lang="en-US" b="1" dirty="0" smtClean="0"/>
              <a:t>history.</a:t>
            </a:r>
            <a:endParaRPr lang="ar-EG" b="1"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dirty="0"/>
          </a:p>
        </p:txBody>
      </p:sp>
      <p:sp>
        <p:nvSpPr>
          <p:cNvPr id="3" name="عنصر نائب للمحتوى 2"/>
          <p:cNvSpPr>
            <a:spLocks noGrp="1"/>
          </p:cNvSpPr>
          <p:nvPr>
            <p:ph idx="1"/>
          </p:nvPr>
        </p:nvSpPr>
        <p:spPr/>
        <p:style>
          <a:lnRef idx="2">
            <a:schemeClr val="dk1"/>
          </a:lnRef>
          <a:fillRef idx="1">
            <a:schemeClr val="lt1"/>
          </a:fillRef>
          <a:effectRef idx="0">
            <a:schemeClr val="dk1"/>
          </a:effectRef>
          <a:fontRef idx="minor">
            <a:schemeClr val="dk1"/>
          </a:fontRef>
        </p:style>
        <p:txBody>
          <a:bodyPr>
            <a:normAutofit fontScale="85000" lnSpcReduction="20000"/>
          </a:bodyPr>
          <a:lstStyle/>
          <a:p>
            <a:pPr algn="l" rtl="0">
              <a:buNone/>
            </a:pPr>
            <a:r>
              <a:rPr lang="en-US" dirty="0" smtClean="0"/>
              <a:t>1. Stereotyped or repetitive motor movements, use of objects, or speech (e.g., simple motor stereotypes, lining up toys or flipping objects, echolalia, idiosyncratic phrases). </a:t>
            </a:r>
            <a:endParaRPr lang="en-US" dirty="0" smtClean="0"/>
          </a:p>
          <a:p>
            <a:pPr algn="l" rtl="0">
              <a:buNone/>
            </a:pPr>
            <a:endParaRPr lang="en-US" dirty="0" smtClean="0"/>
          </a:p>
          <a:p>
            <a:pPr algn="l" rtl="0">
              <a:buNone/>
            </a:pPr>
            <a:r>
              <a:rPr lang="en-US" dirty="0" smtClean="0"/>
              <a:t>2</a:t>
            </a:r>
            <a:r>
              <a:rPr lang="en-US" dirty="0" smtClean="0"/>
              <a:t>. Insistence on </a:t>
            </a:r>
            <a:r>
              <a:rPr lang="en-US" dirty="0" smtClean="0"/>
              <a:t>sameness</a:t>
            </a:r>
            <a:r>
              <a:rPr lang="ar-EG" dirty="0" smtClean="0"/>
              <a:t>التماثل)</a:t>
            </a:r>
            <a:r>
              <a:rPr lang="en-US" dirty="0" smtClean="0"/>
              <a:t> ), </a:t>
            </a:r>
            <a:r>
              <a:rPr lang="en-US" dirty="0" smtClean="0"/>
              <a:t>inflexible adherence to routines, or ritualized </a:t>
            </a:r>
            <a:r>
              <a:rPr lang="en-US" dirty="0" smtClean="0"/>
              <a:t>patterns </a:t>
            </a:r>
            <a:r>
              <a:rPr lang="ar-EG" dirty="0" smtClean="0"/>
              <a:t>نمط</a:t>
            </a:r>
            <a:r>
              <a:rPr lang="ar-EG" dirty="0" smtClean="0"/>
              <a:t> </a:t>
            </a:r>
            <a:r>
              <a:rPr lang="ar-EG" dirty="0" smtClean="0"/>
              <a:t>) طقوسي</a:t>
            </a:r>
            <a:r>
              <a:rPr lang="en-US" dirty="0" smtClean="0"/>
              <a:t>) </a:t>
            </a:r>
            <a:r>
              <a:rPr lang="en-US" dirty="0" smtClean="0"/>
              <a:t>of verbal or nonverbal behavior (e.g., extreme distress at small </a:t>
            </a:r>
            <a:r>
              <a:rPr lang="en-US" dirty="0" smtClean="0"/>
              <a:t>changes</a:t>
            </a:r>
            <a:endParaRPr lang="ar-EG" dirty="0" smtClean="0"/>
          </a:p>
          <a:p>
            <a:pPr algn="l" rtl="0">
              <a:buNone/>
            </a:pPr>
            <a:r>
              <a:rPr lang="ar-EG" dirty="0" smtClean="0"/>
              <a:t>التغيرات </a:t>
            </a:r>
            <a:r>
              <a:rPr lang="ar-EG" dirty="0" err="1" smtClean="0"/>
              <a:t>الصغيره</a:t>
            </a:r>
            <a:r>
              <a:rPr lang="ar-EG" dirty="0" smtClean="0"/>
              <a:t> </a:t>
            </a:r>
            <a:r>
              <a:rPr lang="ar-EG" dirty="0" smtClean="0"/>
              <a:t> </a:t>
            </a:r>
            <a:r>
              <a:rPr lang="en-US" dirty="0" smtClean="0"/>
              <a:t> </a:t>
            </a:r>
            <a:r>
              <a:rPr lang="ar-EG" dirty="0" smtClean="0"/>
              <a:t>ضيق شديد مع</a:t>
            </a:r>
            <a:r>
              <a:rPr lang="en-US" dirty="0" smtClean="0"/>
              <a:t>), </a:t>
            </a:r>
            <a:r>
              <a:rPr lang="en-US" dirty="0" smtClean="0"/>
              <a:t>difficulties with transitions, rigid thinking patterns, greeting rituals, need to take same route or eat same food every day). </a:t>
            </a:r>
            <a:endParaRPr lang="ar-EG"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a:xfrm>
            <a:off x="1214414" y="857232"/>
            <a:ext cx="7719274" cy="5391168"/>
          </a:xfrm>
        </p:spPr>
        <p:style>
          <a:lnRef idx="2">
            <a:schemeClr val="dk1"/>
          </a:lnRef>
          <a:fillRef idx="1">
            <a:schemeClr val="lt1"/>
          </a:fillRef>
          <a:effectRef idx="0">
            <a:schemeClr val="dk1"/>
          </a:effectRef>
          <a:fontRef idx="minor">
            <a:schemeClr val="dk1"/>
          </a:fontRef>
        </p:style>
        <p:txBody>
          <a:bodyPr>
            <a:normAutofit fontScale="92500" lnSpcReduction="20000"/>
          </a:bodyPr>
          <a:lstStyle/>
          <a:p>
            <a:pPr algn="l" rtl="0">
              <a:buNone/>
            </a:pPr>
            <a:r>
              <a:rPr lang="en-US" dirty="0" smtClean="0"/>
              <a:t>3. Highly restricted, fixated interests that are abnormal in intensity or focus (e.g., strong attachment to or preoccupation with unusual objects, excessively circumscribed or </a:t>
            </a:r>
            <a:r>
              <a:rPr lang="en-US" dirty="0" err="1" smtClean="0"/>
              <a:t>perseverative</a:t>
            </a:r>
            <a:r>
              <a:rPr lang="en-US" dirty="0" smtClean="0"/>
              <a:t> interests). </a:t>
            </a:r>
            <a:endParaRPr lang="en-US" dirty="0" smtClean="0"/>
          </a:p>
          <a:p>
            <a:pPr algn="l" rtl="0"/>
            <a:endParaRPr lang="en-US" dirty="0" smtClean="0"/>
          </a:p>
          <a:p>
            <a:pPr algn="l" rtl="0">
              <a:buNone/>
            </a:pPr>
            <a:r>
              <a:rPr lang="en-US" dirty="0" smtClean="0"/>
              <a:t>4</a:t>
            </a:r>
            <a:r>
              <a:rPr lang="en-US" dirty="0" smtClean="0"/>
              <a:t>. Hyper- or </a:t>
            </a:r>
            <a:r>
              <a:rPr lang="en-US" dirty="0" err="1" smtClean="0"/>
              <a:t>hyporeactivity</a:t>
            </a:r>
            <a:r>
              <a:rPr lang="en-US" dirty="0" smtClean="0"/>
              <a:t> to sensory input or unusual interest in sensory aspects of the environment (e.g., apparent indifference to pain/temperature, adverse response to specific sounds or textures, excessive smelling or touching of objects, visual </a:t>
            </a:r>
            <a:r>
              <a:rPr lang="en-US" dirty="0" smtClean="0"/>
              <a:t>fascination</a:t>
            </a:r>
            <a:r>
              <a:rPr lang="ar-EG" dirty="0" smtClean="0"/>
              <a:t>انجذاب بصري</a:t>
            </a:r>
            <a:r>
              <a:rPr lang="en-US" dirty="0" smtClean="0"/>
              <a:t> </a:t>
            </a:r>
            <a:r>
              <a:rPr lang="en-US" dirty="0" smtClean="0"/>
              <a:t>with lights or movement</a:t>
            </a:r>
            <a:endParaRPr lang="ar-EG"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dirty="0"/>
          </a:p>
        </p:txBody>
      </p:sp>
      <p:sp>
        <p:nvSpPr>
          <p:cNvPr id="3" name="عنصر نائب للمحتوى 2"/>
          <p:cNvSpPr>
            <a:spLocks noGrp="1"/>
          </p:cNvSpPr>
          <p:nvPr>
            <p:ph idx="1"/>
          </p:nvPr>
        </p:nvSpPr>
        <p:spPr/>
        <p:style>
          <a:lnRef idx="2">
            <a:schemeClr val="dk1"/>
          </a:lnRef>
          <a:fillRef idx="1">
            <a:schemeClr val="lt1"/>
          </a:fillRef>
          <a:effectRef idx="0">
            <a:schemeClr val="dk1"/>
          </a:effectRef>
          <a:fontRef idx="minor">
            <a:schemeClr val="dk1"/>
          </a:fontRef>
        </p:style>
        <p:txBody>
          <a:bodyPr>
            <a:normAutofit/>
          </a:bodyPr>
          <a:lstStyle/>
          <a:p>
            <a:pPr algn="l" rtl="0">
              <a:buNone/>
            </a:pPr>
            <a:r>
              <a:rPr lang="en-US" b="1" dirty="0" smtClean="0"/>
              <a:t>C. </a:t>
            </a:r>
            <a:r>
              <a:rPr lang="en-US" dirty="0" smtClean="0"/>
              <a:t>Symptoms must be present in the early developmental period (but may not become fully manifest until social demands exceed limited capacities, </a:t>
            </a:r>
            <a:r>
              <a:rPr lang="en-US" dirty="0" smtClean="0"/>
              <a:t>)</a:t>
            </a:r>
          </a:p>
          <a:p>
            <a:pPr algn="l" rtl="0">
              <a:buNone/>
            </a:pPr>
            <a:endParaRPr lang="en-US" dirty="0" smtClean="0"/>
          </a:p>
          <a:p>
            <a:pPr algn="l" rtl="0">
              <a:buNone/>
            </a:pPr>
            <a:r>
              <a:rPr lang="en-US" b="1" dirty="0" smtClean="0"/>
              <a:t>D</a:t>
            </a:r>
            <a:r>
              <a:rPr lang="en-US" b="1" dirty="0" smtClean="0"/>
              <a:t>. </a:t>
            </a:r>
            <a:r>
              <a:rPr lang="en-US" dirty="0" smtClean="0"/>
              <a:t>Symptoms cause clinically significant impairment in social, occupational, or other important areas of current </a:t>
            </a:r>
            <a:r>
              <a:rPr lang="en-US" dirty="0" smtClean="0"/>
              <a:t>functioning</a:t>
            </a:r>
          </a:p>
          <a:p>
            <a:pPr algn="l" rtl="0">
              <a:buNone/>
            </a:pPr>
            <a:endParaRPr lang="ar-EG"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p:style>
          <a:lnRef idx="2">
            <a:schemeClr val="dk1"/>
          </a:lnRef>
          <a:fillRef idx="1">
            <a:schemeClr val="lt1"/>
          </a:fillRef>
          <a:effectRef idx="0">
            <a:schemeClr val="dk1"/>
          </a:effectRef>
          <a:fontRef idx="minor">
            <a:schemeClr val="dk1"/>
          </a:fontRef>
        </p:style>
        <p:txBody>
          <a:bodyPr>
            <a:normAutofit lnSpcReduction="10000"/>
          </a:bodyPr>
          <a:lstStyle/>
          <a:p>
            <a:pPr algn="l" rtl="0">
              <a:buNone/>
            </a:pPr>
            <a:r>
              <a:rPr lang="en-US" b="1" dirty="0" smtClean="0"/>
              <a:t>E. </a:t>
            </a:r>
            <a:r>
              <a:rPr lang="en-US" dirty="0" smtClean="0"/>
              <a:t>These disturbances are not better explained by intellectual disability (intellectual developmental disorder) or global developmental delay. Intellectual disability and autism spectrum disorder frequently co-occur; to make </a:t>
            </a:r>
            <a:r>
              <a:rPr lang="en-US" dirty="0" err="1" smtClean="0"/>
              <a:t>comorbid</a:t>
            </a:r>
            <a:r>
              <a:rPr lang="en-US" dirty="0" smtClean="0"/>
              <a:t> diagnoses of autism spectrum disorder and intellectual disability, social communication should be below that expected for general developmental level</a:t>
            </a:r>
            <a:endParaRPr lang="ar-EG"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a:xfrm>
            <a:off x="457200" y="500042"/>
            <a:ext cx="8472518" cy="5929353"/>
          </a:xfrm>
        </p:spPr>
        <p:txBody>
          <a:bodyPr>
            <a:normAutofit lnSpcReduction="10000"/>
          </a:bodyPr>
          <a:lstStyle/>
          <a:p>
            <a:pPr algn="l" rtl="0">
              <a:buNone/>
            </a:pPr>
            <a:r>
              <a:rPr lang="en-US" b="1" u="sng" dirty="0" smtClean="0"/>
              <a:t> A1. </a:t>
            </a:r>
            <a:r>
              <a:rPr lang="en-US" b="1" u="sng" dirty="0"/>
              <a:t>Inattention: </a:t>
            </a:r>
            <a:r>
              <a:rPr lang="en-US" dirty="0"/>
              <a:t>Six (or more) of the following symptoms have persisted for at least 6 months to a degree that is inconsistent with developmental level and that negatively </a:t>
            </a:r>
            <a:r>
              <a:rPr lang="en-US" dirty="0" smtClean="0"/>
              <a:t>impacts  </a:t>
            </a:r>
            <a:r>
              <a:rPr lang="en-US" dirty="0"/>
              <a:t>directly on social and </a:t>
            </a:r>
            <a:r>
              <a:rPr lang="en-US" dirty="0" smtClean="0"/>
              <a:t>academic / occupational </a:t>
            </a:r>
            <a:r>
              <a:rPr lang="en-US" dirty="0"/>
              <a:t>activities</a:t>
            </a:r>
            <a:r>
              <a:rPr lang="en-US" dirty="0" smtClean="0"/>
              <a:t>:</a:t>
            </a:r>
          </a:p>
          <a:p>
            <a:pPr algn="l" rtl="0">
              <a:buNone/>
            </a:pPr>
            <a:r>
              <a:rPr lang="en-US" dirty="0" smtClean="0"/>
              <a:t> </a:t>
            </a:r>
            <a:r>
              <a:rPr lang="en-US" b="1" dirty="0"/>
              <a:t>Note: </a:t>
            </a:r>
            <a:r>
              <a:rPr lang="en-US" dirty="0"/>
              <a:t>The symptoms are not solely a </a:t>
            </a:r>
            <a:r>
              <a:rPr lang="en-US" dirty="0" smtClean="0"/>
              <a:t>manifestation  </a:t>
            </a:r>
            <a:r>
              <a:rPr lang="en-US" dirty="0"/>
              <a:t>of oppositional </a:t>
            </a:r>
            <a:r>
              <a:rPr lang="en-US" dirty="0" smtClean="0"/>
              <a:t> behavior</a:t>
            </a:r>
            <a:r>
              <a:rPr lang="en-US" dirty="0"/>
              <a:t>, </a:t>
            </a:r>
            <a:r>
              <a:rPr lang="en-US" dirty="0" smtClean="0"/>
              <a:t>defiance , </a:t>
            </a:r>
            <a:r>
              <a:rPr lang="en-US" dirty="0"/>
              <a:t>hostility, or failure to understand tasks or instructions. </a:t>
            </a:r>
            <a:r>
              <a:rPr lang="en-US" dirty="0">
                <a:solidFill>
                  <a:srgbClr val="FF0000"/>
                </a:solidFill>
              </a:rPr>
              <a:t>For older adolescents and adults (age 17 and older), at least five </a:t>
            </a:r>
            <a:r>
              <a:rPr lang="en-US" dirty="0" smtClean="0">
                <a:solidFill>
                  <a:srgbClr val="FF0000"/>
                </a:solidFill>
              </a:rPr>
              <a:t>symptoms are required</a:t>
            </a:r>
            <a:endParaRPr lang="ar-EG" dirty="0">
              <a:solidFill>
                <a:srgbClr val="FF0000"/>
              </a:solidFill>
            </a:endParaRPr>
          </a:p>
        </p:txBody>
      </p:sp>
    </p:spTree>
  </p:cSld>
  <p:clrMapOvr>
    <a:masterClrMapping/>
  </p:clrMapOvr>
  <p:transition>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dirty="0"/>
          </a:p>
        </p:txBody>
      </p:sp>
      <p:sp>
        <p:nvSpPr>
          <p:cNvPr id="3" name="عنصر نائب للمحتوى 2"/>
          <p:cNvSpPr>
            <a:spLocks noGrp="1"/>
          </p:cNvSpPr>
          <p:nvPr>
            <p:ph idx="1"/>
          </p:nvPr>
        </p:nvSpPr>
        <p:spPr>
          <a:xfrm>
            <a:off x="457200" y="1000108"/>
            <a:ext cx="8229600" cy="5286411"/>
          </a:xfrm>
        </p:spPr>
        <p:style>
          <a:lnRef idx="2">
            <a:schemeClr val="dk1"/>
          </a:lnRef>
          <a:fillRef idx="1">
            <a:schemeClr val="lt1"/>
          </a:fillRef>
          <a:effectRef idx="0">
            <a:schemeClr val="dk1"/>
          </a:effectRef>
          <a:fontRef idx="minor">
            <a:schemeClr val="dk1"/>
          </a:fontRef>
        </p:style>
        <p:txBody>
          <a:bodyPr>
            <a:normAutofit/>
          </a:bodyPr>
          <a:lstStyle/>
          <a:p>
            <a:pPr algn="l" rtl="0">
              <a:buNone/>
            </a:pPr>
            <a:r>
              <a:rPr lang="en-US" dirty="0" smtClean="0"/>
              <a:t>   </a:t>
            </a:r>
            <a:r>
              <a:rPr lang="en-US" b="1" dirty="0" smtClean="0"/>
              <a:t>a</a:t>
            </a:r>
            <a:r>
              <a:rPr lang="en-US" b="1" dirty="0"/>
              <a:t>. </a:t>
            </a:r>
            <a:r>
              <a:rPr lang="en-US" dirty="0"/>
              <a:t>Often fails to give </a:t>
            </a:r>
            <a:r>
              <a:rPr lang="en-US" u="sng" dirty="0"/>
              <a:t>close attention to </a:t>
            </a:r>
            <a:r>
              <a:rPr lang="en-US" u="sng" dirty="0" smtClean="0"/>
              <a:t>details </a:t>
            </a:r>
            <a:r>
              <a:rPr lang="en-US" dirty="0" smtClean="0"/>
              <a:t>or </a:t>
            </a:r>
            <a:r>
              <a:rPr lang="en-US" dirty="0"/>
              <a:t>makes careless mistakes in schoolwork, at work, or during other activities </a:t>
            </a:r>
            <a:r>
              <a:rPr lang="en-US" dirty="0" smtClean="0"/>
              <a:t>(</a:t>
            </a:r>
            <a:r>
              <a:rPr lang="en-US" dirty="0"/>
              <a:t>e.g., overlooks or misses details, work is inaccurate). </a:t>
            </a:r>
            <a:endParaRPr lang="en-US" dirty="0" smtClean="0"/>
          </a:p>
          <a:p>
            <a:pPr algn="l" rtl="0">
              <a:buNone/>
            </a:pPr>
            <a:endParaRPr lang="en-US" dirty="0" smtClean="0"/>
          </a:p>
          <a:p>
            <a:pPr algn="l" rtl="0">
              <a:buNone/>
            </a:pPr>
            <a:r>
              <a:rPr lang="en-US" dirty="0"/>
              <a:t> </a:t>
            </a:r>
            <a:r>
              <a:rPr lang="en-US" dirty="0" smtClean="0"/>
              <a:t>  </a:t>
            </a:r>
            <a:r>
              <a:rPr lang="en-US" b="1" dirty="0" smtClean="0"/>
              <a:t> b</a:t>
            </a:r>
            <a:r>
              <a:rPr lang="en-US" b="1" dirty="0"/>
              <a:t>. </a:t>
            </a:r>
            <a:r>
              <a:rPr lang="en-US" dirty="0"/>
              <a:t>Often has difficulty </a:t>
            </a:r>
            <a:r>
              <a:rPr lang="en-US" u="sng" dirty="0"/>
              <a:t>sustaining attention </a:t>
            </a:r>
            <a:r>
              <a:rPr lang="en-US" dirty="0"/>
              <a:t>in tasks or play activities (e.g., has difficulty remaining focused during lectures, conversations, or lengthy reading). </a:t>
            </a:r>
            <a:endParaRPr lang="ar-EG" dirty="0"/>
          </a:p>
        </p:txBody>
      </p:sp>
    </p:spTree>
  </p:cSld>
  <p:clrMapOvr>
    <a:masterClrMapping/>
  </p:clrMapOvr>
  <p:transition>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a:xfrm>
            <a:off x="457200" y="714356"/>
            <a:ext cx="8229600" cy="5214973"/>
          </a:xfrm>
        </p:spPr>
        <p:style>
          <a:lnRef idx="2">
            <a:schemeClr val="dk1"/>
          </a:lnRef>
          <a:fillRef idx="1">
            <a:schemeClr val="lt1"/>
          </a:fillRef>
          <a:effectRef idx="0">
            <a:schemeClr val="dk1"/>
          </a:effectRef>
          <a:fontRef idx="minor">
            <a:schemeClr val="dk1"/>
          </a:fontRef>
        </p:style>
        <p:txBody>
          <a:bodyPr>
            <a:normAutofit/>
          </a:bodyPr>
          <a:lstStyle/>
          <a:p>
            <a:pPr algn="l" rtl="0">
              <a:buNone/>
            </a:pPr>
            <a:r>
              <a:rPr lang="en-US" b="1" dirty="0" smtClean="0"/>
              <a:t>c. </a:t>
            </a:r>
            <a:r>
              <a:rPr lang="en-US" dirty="0" smtClean="0"/>
              <a:t>Often does not seem to listen when spoken to directly (e.g., mind seems elsewhere, even in the absence of any obvious distraction). </a:t>
            </a:r>
          </a:p>
          <a:p>
            <a:pPr algn="l" rtl="0">
              <a:buNone/>
            </a:pPr>
            <a:endParaRPr lang="en-US" dirty="0"/>
          </a:p>
          <a:p>
            <a:pPr algn="l" rtl="0">
              <a:buNone/>
            </a:pPr>
            <a:r>
              <a:rPr lang="en-US" b="1" dirty="0" smtClean="0"/>
              <a:t>d. </a:t>
            </a:r>
            <a:r>
              <a:rPr lang="en-US" dirty="0" smtClean="0"/>
              <a:t>Often does not follow through on instructions and fails to finish schoolwork, chores, or duties in the workplace (e.g., starts tasks but quickly loses focus and is easily sidetracked). </a:t>
            </a:r>
            <a:endParaRPr lang="ar-EG"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a:xfrm>
            <a:off x="457200" y="642918"/>
            <a:ext cx="8229600" cy="5483245"/>
          </a:xfrm>
        </p:spPr>
        <p:style>
          <a:lnRef idx="2">
            <a:schemeClr val="dk1"/>
          </a:lnRef>
          <a:fillRef idx="1">
            <a:schemeClr val="lt1"/>
          </a:fillRef>
          <a:effectRef idx="0">
            <a:schemeClr val="dk1"/>
          </a:effectRef>
          <a:fontRef idx="minor">
            <a:schemeClr val="dk1"/>
          </a:fontRef>
        </p:style>
        <p:txBody>
          <a:bodyPr>
            <a:normAutofit fontScale="92500"/>
          </a:bodyPr>
          <a:lstStyle/>
          <a:p>
            <a:pPr algn="l" rtl="0">
              <a:buNone/>
            </a:pPr>
            <a:r>
              <a:rPr lang="en-US" b="1" dirty="0" smtClean="0"/>
              <a:t>e. </a:t>
            </a:r>
            <a:r>
              <a:rPr lang="en-US" dirty="0" smtClean="0"/>
              <a:t>Often has difficulty organizing tasks and activities (e.g., difficulty managing sequential tasks; difficulty keeping materials and belongings in order; messy, disorganized work; has poor time management; fails to meet deadlines). </a:t>
            </a:r>
          </a:p>
          <a:p>
            <a:pPr algn="l" rtl="0">
              <a:buNone/>
            </a:pPr>
            <a:endParaRPr lang="en-US" dirty="0"/>
          </a:p>
          <a:p>
            <a:pPr algn="l" rtl="0">
              <a:buNone/>
            </a:pPr>
            <a:r>
              <a:rPr lang="en-US" b="1" dirty="0" smtClean="0"/>
              <a:t>f. </a:t>
            </a:r>
            <a:r>
              <a:rPr lang="en-US" dirty="0" smtClean="0"/>
              <a:t>Often avoids, dislikes, or is reluctant to engage in tasks that require sustained mental effort (e.g., schoolwork or homework; for older adolescents and adults, preparing reports, completing forms, reviewing lengthy papers). </a:t>
            </a:r>
            <a:endParaRPr lang="ar-EG" dirty="0"/>
          </a:p>
        </p:txBody>
      </p:sp>
    </p:spTree>
  </p:cSld>
  <p:clrMapOvr>
    <a:masterClrMapping/>
  </p:clrMapOvr>
  <p:transition>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a:xfrm>
            <a:off x="457200" y="500042"/>
            <a:ext cx="8229600" cy="5626121"/>
          </a:xfrm>
        </p:spPr>
        <p:style>
          <a:lnRef idx="2">
            <a:schemeClr val="dk1"/>
          </a:lnRef>
          <a:fillRef idx="1">
            <a:schemeClr val="lt1"/>
          </a:fillRef>
          <a:effectRef idx="0">
            <a:schemeClr val="dk1"/>
          </a:effectRef>
          <a:fontRef idx="minor">
            <a:schemeClr val="dk1"/>
          </a:fontRef>
        </p:style>
        <p:txBody>
          <a:bodyPr>
            <a:normAutofit fontScale="92500" lnSpcReduction="20000"/>
          </a:bodyPr>
          <a:lstStyle/>
          <a:p>
            <a:pPr algn="l" rtl="0">
              <a:buNone/>
            </a:pPr>
            <a:r>
              <a:rPr lang="en-US" b="1" dirty="0" smtClean="0"/>
              <a:t>g. </a:t>
            </a:r>
            <a:r>
              <a:rPr lang="en-US" dirty="0" smtClean="0"/>
              <a:t>Often loses things necessary for tasks or activities (e.g., school materials, pencils, books, tools, wallets, keys, paperwork, eyeglasses, mobile telephones).</a:t>
            </a:r>
          </a:p>
          <a:p>
            <a:pPr algn="l" rtl="0">
              <a:buNone/>
            </a:pPr>
            <a:r>
              <a:rPr lang="en-US" dirty="0" smtClean="0"/>
              <a:t> </a:t>
            </a:r>
          </a:p>
          <a:p>
            <a:pPr algn="l" rtl="0">
              <a:buNone/>
            </a:pPr>
            <a:r>
              <a:rPr lang="en-US" b="1" dirty="0" smtClean="0"/>
              <a:t>h. </a:t>
            </a:r>
            <a:r>
              <a:rPr lang="en-US" dirty="0" smtClean="0"/>
              <a:t>Is often easily distracted by extraneous stimuli (for older adolescents and adults, may include unrelated thoughts).</a:t>
            </a:r>
          </a:p>
          <a:p>
            <a:pPr algn="l" rtl="0">
              <a:buNone/>
            </a:pPr>
            <a:endParaRPr lang="en-US" dirty="0"/>
          </a:p>
          <a:p>
            <a:pPr algn="l" rtl="0">
              <a:buNone/>
            </a:pPr>
            <a:r>
              <a:rPr lang="en-US" b="1" dirty="0" err="1" smtClean="0"/>
              <a:t>i</a:t>
            </a:r>
            <a:r>
              <a:rPr lang="en-US" b="1" dirty="0" smtClean="0"/>
              <a:t>. </a:t>
            </a:r>
            <a:r>
              <a:rPr lang="en-US" dirty="0" smtClean="0"/>
              <a:t>Is often forgetful in daily activities (e.g., doing chores( </a:t>
            </a:r>
            <a:r>
              <a:rPr lang="ar-EG" dirty="0" err="1" smtClean="0"/>
              <a:t>الاعمال</a:t>
            </a:r>
            <a:r>
              <a:rPr lang="ar-EG" dirty="0" smtClean="0"/>
              <a:t> </a:t>
            </a:r>
            <a:r>
              <a:rPr lang="ar-EG" dirty="0" err="1" smtClean="0"/>
              <a:t>المنزليه</a:t>
            </a:r>
            <a:r>
              <a:rPr lang="en-US" dirty="0" smtClean="0"/>
              <a:t> ), running errands( </a:t>
            </a:r>
            <a:r>
              <a:rPr lang="ar-EG" dirty="0" smtClean="0"/>
              <a:t>تشغيل المهمات</a:t>
            </a:r>
            <a:r>
              <a:rPr lang="en-US" dirty="0" smtClean="0"/>
              <a:t>)</a:t>
            </a:r>
            <a:endParaRPr lang="ar-EG" dirty="0" smtClean="0"/>
          </a:p>
          <a:p>
            <a:pPr algn="l" rtl="0">
              <a:buNone/>
            </a:pPr>
            <a:r>
              <a:rPr lang="en-US" dirty="0" smtClean="0"/>
              <a:t> </a:t>
            </a:r>
            <a:endParaRPr lang="ar-EG" dirty="0" smtClean="0"/>
          </a:p>
          <a:p>
            <a:endParaRPr lang="ar-EG" dirty="0"/>
          </a:p>
        </p:txBody>
      </p:sp>
    </p:spTree>
  </p:cSld>
  <p:clrMapOvr>
    <a:masterClrMapping/>
  </p:clrMapOvr>
  <p:transition>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a:xfrm>
            <a:off x="457200" y="214290"/>
            <a:ext cx="8229600" cy="6215106"/>
          </a:xfrm>
        </p:spPr>
        <p:style>
          <a:lnRef idx="2">
            <a:schemeClr val="dk1"/>
          </a:lnRef>
          <a:fillRef idx="1">
            <a:schemeClr val="lt1"/>
          </a:fillRef>
          <a:effectRef idx="0">
            <a:schemeClr val="dk1"/>
          </a:effectRef>
          <a:fontRef idx="minor">
            <a:schemeClr val="dk1"/>
          </a:fontRef>
        </p:style>
        <p:txBody>
          <a:bodyPr>
            <a:normAutofit lnSpcReduction="10000"/>
          </a:bodyPr>
          <a:lstStyle/>
          <a:p>
            <a:pPr algn="l" rtl="0">
              <a:buNone/>
            </a:pPr>
            <a:r>
              <a:rPr lang="en-US" b="1" dirty="0" smtClean="0"/>
              <a:t>A2. </a:t>
            </a:r>
            <a:r>
              <a:rPr lang="en-US" b="1" dirty="0"/>
              <a:t>Hyperactivity and impulsivity: </a:t>
            </a:r>
            <a:r>
              <a:rPr lang="en-US" dirty="0"/>
              <a:t>Six (or more) of the following symptoms have persisted for at least 6 months to a degree that is inconsistent with developmental level and that negatively impacts directly on social and academic/occupational </a:t>
            </a:r>
            <a:r>
              <a:rPr lang="en-US" dirty="0" smtClean="0"/>
              <a:t>activities.</a:t>
            </a:r>
          </a:p>
          <a:p>
            <a:pPr algn="l" rtl="0">
              <a:buNone/>
            </a:pPr>
            <a:endParaRPr lang="en-US" dirty="0" smtClean="0"/>
          </a:p>
          <a:p>
            <a:pPr algn="l" rtl="0">
              <a:buNone/>
            </a:pPr>
            <a:r>
              <a:rPr lang="en-US" dirty="0" smtClean="0"/>
              <a:t> </a:t>
            </a:r>
            <a:r>
              <a:rPr lang="en-US" b="1" dirty="0"/>
              <a:t>Note: </a:t>
            </a:r>
            <a:r>
              <a:rPr lang="en-US" dirty="0"/>
              <a:t>The symptoms are not solely a manifestation of oppositional behavior, defiance, hostility, or a failure to understand tasks or instructions. For older adolescents and adults (age 17 and older), at least five symptoms are </a:t>
            </a:r>
            <a:r>
              <a:rPr lang="en-US" dirty="0" smtClean="0"/>
              <a:t>required</a:t>
            </a:r>
            <a:endParaRPr lang="ar-EG" dirty="0"/>
          </a:p>
        </p:txBody>
      </p:sp>
    </p:spTree>
  </p:cSld>
  <p:clrMapOvr>
    <a:masterClrMapping/>
  </p:clrMapOvr>
  <p:transition>
    <p:wipe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EG"/>
          </a:p>
        </p:txBody>
      </p:sp>
      <p:sp>
        <p:nvSpPr>
          <p:cNvPr id="3" name="عنصر نائب للمحتوى 2"/>
          <p:cNvSpPr>
            <a:spLocks noGrp="1"/>
          </p:cNvSpPr>
          <p:nvPr>
            <p:ph idx="1"/>
          </p:nvPr>
        </p:nvSpPr>
        <p:spPr/>
        <p:style>
          <a:lnRef idx="2">
            <a:schemeClr val="dk1"/>
          </a:lnRef>
          <a:fillRef idx="1">
            <a:schemeClr val="lt1"/>
          </a:fillRef>
          <a:effectRef idx="0">
            <a:schemeClr val="dk1"/>
          </a:effectRef>
          <a:fontRef idx="minor">
            <a:schemeClr val="dk1"/>
          </a:fontRef>
        </p:style>
        <p:txBody>
          <a:bodyPr>
            <a:normAutofit/>
          </a:bodyPr>
          <a:lstStyle/>
          <a:p>
            <a:pPr algn="l" rtl="0">
              <a:buNone/>
            </a:pPr>
            <a:r>
              <a:rPr lang="en-US" dirty="0" smtClean="0"/>
              <a:t> a. Often fidgets</a:t>
            </a:r>
            <a:r>
              <a:rPr lang="ar-EG" dirty="0" smtClean="0"/>
              <a:t>متململ) </a:t>
            </a:r>
            <a:r>
              <a:rPr lang="en-US" dirty="0" smtClean="0"/>
              <a:t>) with or taps hands or feet or squirms</a:t>
            </a:r>
            <a:r>
              <a:rPr lang="ar-EG" dirty="0" smtClean="0"/>
              <a:t> يتلوي) </a:t>
            </a:r>
            <a:r>
              <a:rPr lang="en-US" dirty="0" smtClean="0"/>
              <a:t>) in seat. </a:t>
            </a:r>
          </a:p>
          <a:p>
            <a:pPr algn="l" rtl="0"/>
            <a:endParaRPr lang="en-US" dirty="0" smtClean="0"/>
          </a:p>
          <a:p>
            <a:pPr algn="l" rtl="0">
              <a:buNone/>
            </a:pPr>
            <a:r>
              <a:rPr lang="en-US" dirty="0" smtClean="0"/>
              <a:t>b. Often leaves seat in situations when remaining seated is expected (e.g., leaves his or her place in the classroom, in the office or other workplace, or in other situations that require remaining in place). </a:t>
            </a:r>
            <a:endParaRPr lang="ar-EG" dirty="0"/>
          </a:p>
        </p:txBody>
      </p:sp>
    </p:spTree>
  </p:cSld>
  <p:clrMapOvr>
    <a:masterClrMapping/>
  </p:clrMapOvr>
  <p:transition>
    <p:wipe dir="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انقلاب">
  <a:themeElements>
    <a:clrScheme name="انقلاب">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انقلاب">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انقلاب">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247</TotalTime>
  <Words>1452</Words>
  <Application>Microsoft Office PowerPoint</Application>
  <PresentationFormat>عرض على الشاشة (3:4)‏</PresentationFormat>
  <Paragraphs>69</Paragraphs>
  <Slides>25</Slides>
  <Notes>0</Notes>
  <HiddenSlides>0</HiddenSlides>
  <MMClips>0</MMClips>
  <ScaleCrop>false</ScaleCrop>
  <HeadingPairs>
    <vt:vector size="4" baseType="variant">
      <vt:variant>
        <vt:lpstr>سمة</vt:lpstr>
      </vt:variant>
      <vt:variant>
        <vt:i4>1</vt:i4>
      </vt:variant>
      <vt:variant>
        <vt:lpstr>عناوين الشرائح</vt:lpstr>
      </vt:variant>
      <vt:variant>
        <vt:i4>25</vt:i4>
      </vt:variant>
    </vt:vector>
  </HeadingPairs>
  <TitlesOfParts>
    <vt:vector size="26" baseType="lpstr">
      <vt:lpstr>انقلاب</vt:lpstr>
      <vt:lpstr>ADHD</vt:lpstr>
      <vt:lpstr>DSM-5™ Diagnostic Criteria Attention-Deficit/Hyperactivity Disorder (ADHD) </vt:lpstr>
      <vt:lpstr>الشريحة 3</vt:lpstr>
      <vt:lpstr>الشريحة 4</vt:lpstr>
      <vt:lpstr>الشريحة 5</vt:lpstr>
      <vt:lpstr>الشريحة 6</vt:lpstr>
      <vt:lpstr>الشريحة 7</vt:lpstr>
      <vt:lpstr>الشريحة 8</vt:lpstr>
      <vt:lpstr>الشريحة 9</vt:lpstr>
      <vt:lpstr>الشريحة 10</vt:lpstr>
      <vt:lpstr>الشريحة 11</vt:lpstr>
      <vt:lpstr>الشريحة 12</vt:lpstr>
      <vt:lpstr>الشريحة 13</vt:lpstr>
      <vt:lpstr>الشريحة 14</vt:lpstr>
      <vt:lpstr>الشريحة 15</vt:lpstr>
      <vt:lpstr>الشريحة 16</vt:lpstr>
      <vt:lpstr>الشريحة 17</vt:lpstr>
      <vt:lpstr>الشريحة 18</vt:lpstr>
      <vt:lpstr>الشريحة 19</vt:lpstr>
      <vt:lpstr>الشريحة 20</vt:lpstr>
      <vt:lpstr>الشريحة 21</vt:lpstr>
      <vt:lpstr>الشريحة 22</vt:lpstr>
      <vt:lpstr>الشريحة 23</vt:lpstr>
      <vt:lpstr>الشريحة 24</vt:lpstr>
      <vt:lpstr>الشريحة 25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ADHD</dc:title>
  <dc:creator>elrowad</dc:creator>
  <cp:lastModifiedBy>elrowad</cp:lastModifiedBy>
  <cp:revision>26</cp:revision>
  <dcterms:created xsi:type="dcterms:W3CDTF">2018-04-20T17:50:50Z</dcterms:created>
  <dcterms:modified xsi:type="dcterms:W3CDTF">2018-04-24T11:53:29Z</dcterms:modified>
</cp:coreProperties>
</file>